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9" r:id="rId4"/>
    <p:sldId id="283" r:id="rId5"/>
    <p:sldId id="284" r:id="rId6"/>
    <p:sldId id="269" r:id="rId7"/>
    <p:sldId id="270" r:id="rId8"/>
    <p:sldId id="281" r:id="rId9"/>
    <p:sldId id="282" r:id="rId10"/>
    <p:sldId id="286" r:id="rId11"/>
    <p:sldId id="325" r:id="rId12"/>
    <p:sldId id="295" r:id="rId13"/>
    <p:sldId id="296" r:id="rId14"/>
    <p:sldId id="297" r:id="rId15"/>
    <p:sldId id="298" r:id="rId16"/>
    <p:sldId id="299" r:id="rId17"/>
    <p:sldId id="300" r:id="rId18"/>
    <p:sldId id="288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289" r:id="rId29"/>
    <p:sldId id="302" r:id="rId30"/>
    <p:sldId id="303" r:id="rId31"/>
    <p:sldId id="304" r:id="rId32"/>
    <p:sldId id="305" r:id="rId33"/>
    <p:sldId id="290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292" r:id="rId44"/>
    <p:sldId id="293" r:id="rId45"/>
    <p:sldId id="324" r:id="rId46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CFF"/>
    <a:srgbClr val="AA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81"/>
  </p:normalViewPr>
  <p:slideViewPr>
    <p:cSldViewPr snapToGrid="0">
      <p:cViewPr varScale="1">
        <p:scale>
          <a:sx n="127" d="100"/>
          <a:sy n="12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807C-81BD-8704-4A63-8057B6532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E24A0-7A17-4AA3-EB0E-85C978B7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CF235-406D-2946-DA16-F238DB44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81DE5-88C1-6496-3B45-11AA3859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F260F-6AF3-3A1F-2C6C-514E0CE1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1802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D7CC-B36C-15B0-8839-61EE06F3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6BDFE-A47D-5D93-75B0-9E8EDF985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A4A47-845B-F44D-F766-254B60BE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E7C6-B428-01EF-7BFA-421753C5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0C758-723D-EA8D-5436-7C98D799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6956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1CAEC-F4DF-B363-8774-0724F5BFB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DE7FD-7AF9-B2F8-9AF3-C084D59B5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B8844-10CF-9708-F4F9-1B0EE1E5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F2503-7AE8-1296-EFBA-F2079645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76678-365B-9616-AFBB-124D3278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3973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2A0-77F4-3791-47EA-9A7924A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69CB-7E8B-5485-25B9-4E703EB24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DBC94-7E4E-0BE7-CA0B-45C545FE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E0EE-918E-8E40-CFBE-36055E2B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65284-A5C2-6DDC-54DB-A1A70BCF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7648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AB90-61EB-0C54-595A-682635F5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EA9BA-8F4B-5189-F390-0042C2E5A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E3137-E39A-7BCF-9D22-D56488AB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93C4-C393-FE4B-50CC-189370F1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7784F-805F-4FEE-67D3-1BFA0306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9421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14-E1EE-0457-0F13-BBAD3C12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44E3B-721D-1752-1DA4-04074C72F2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1E6A7-A243-1F7F-22CF-B52DA58B5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17700-BF0A-B82D-CB13-EBE3C4C1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4E62E-95F0-909E-83EB-FEBE0835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76CB3-470F-2F50-8736-3FA4BDF6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5347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1E67-5E02-9AE7-48A1-5EE37BFC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BE483-A818-F502-5244-7F4B860FB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D7D0A-CCD6-8C30-990B-74E9655E6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45CA7-C44A-D5DA-8294-4CDA76BB9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27FF3-9D00-1018-F3C6-DCB8652F0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2AF7A-152F-4E0B-75D4-D050696A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20493-FF4E-F1E4-85A4-2B9E8E47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321B0-5B74-DF51-021E-ABE39D2B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9977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C753-4053-01A9-F601-DEEEDA38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53C03-DC37-5128-16F0-422DCBDF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EF215-E7C2-E30E-AAA8-92134D4E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05519-1899-555A-9A00-9C3E63A5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5390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84DFD-B3B8-0D40-6FC4-251FAEA8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7E225-A657-4504-CEEA-80584F8B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4BAB-30ED-5DC4-91F0-690DAA85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4941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CFBD-DDDE-40E0-316D-28BDF412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3D76-C5FB-B784-8F95-7F7EEE62B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732AF-879B-87D4-F6F5-03F177FB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8C1FF-338E-AFF3-18D5-2AF580A0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CF8D9-8BBF-CABE-BDD3-A9D65312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1046B-2F19-7A46-6FBE-136E310D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6541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0037-42AC-230A-2E07-263C6FA2C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75CDEE-DD12-AA9E-0780-52D0DED29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5A44C-AAF1-CDE4-1509-6DF58F7A4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BECC1-901D-637D-2873-16914155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79F02-FB0D-0981-FE87-1E5F2E4E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D4553-1AB4-00E8-90F1-B563D135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438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CE0A6-4410-8F38-35BB-D3FFE0CB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285BB-D6E2-1F8C-61E6-EB5A39A8E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C45B-DDB4-96C3-1270-53AB6D7AA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105F5-5A84-FC41-A5DE-A7E5B56596A9}" type="datetimeFigureOut">
              <a:rPr lang="en-LK" smtClean="0"/>
              <a:t>2023-06-04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89BB3-2E71-E79E-33CE-6866FF547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7BCEC-5479-A144-E073-78FAA82BB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277D6-7649-434D-B1BA-DF9AE616236E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40068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amond 14">
            <a:extLst>
              <a:ext uri="{FF2B5EF4-FFF2-40B4-BE49-F238E27FC236}">
                <a16:creationId xmlns:a16="http://schemas.microsoft.com/office/drawing/2014/main" id="{67E6A93A-A17F-C35C-2EA3-9F56B747664E}"/>
              </a:ext>
            </a:extLst>
          </p:cNvPr>
          <p:cNvSpPr/>
          <p:nvPr/>
        </p:nvSpPr>
        <p:spPr>
          <a:xfrm>
            <a:off x="8138277" y="256303"/>
            <a:ext cx="4053723" cy="4058692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229E3E7C-DECF-60FD-C108-8A7918F124C7}"/>
              </a:ext>
            </a:extLst>
          </p:cNvPr>
          <p:cNvSpPr/>
          <p:nvPr/>
        </p:nvSpPr>
        <p:spPr>
          <a:xfrm>
            <a:off x="6296723" y="2538586"/>
            <a:ext cx="3103755" cy="3103755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ED3007A-6D68-C3DB-C7BF-4A29FF4C4043}"/>
              </a:ext>
            </a:extLst>
          </p:cNvPr>
          <p:cNvSpPr/>
          <p:nvPr/>
        </p:nvSpPr>
        <p:spPr>
          <a:xfrm>
            <a:off x="8396869" y="4337824"/>
            <a:ext cx="2520174" cy="2520176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890B31EF-EF7B-460B-1A99-F7A30C5FBD16}"/>
              </a:ext>
            </a:extLst>
          </p:cNvPr>
          <p:cNvSpPr/>
          <p:nvPr/>
        </p:nvSpPr>
        <p:spPr>
          <a:xfrm>
            <a:off x="10502591" y="3429000"/>
            <a:ext cx="2352906" cy="234884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49446-2F99-5DEA-C7FF-E593192D73BF}"/>
              </a:ext>
            </a:extLst>
          </p:cNvPr>
          <p:cNvSpPr txBox="1"/>
          <p:nvPr/>
        </p:nvSpPr>
        <p:spPr>
          <a:xfrm>
            <a:off x="0" y="753434"/>
            <a:ext cx="58481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5400" dirty="0">
                <a:solidFill>
                  <a:schemeClr val="bg1"/>
                </a:solidFill>
              </a:rPr>
              <a:t>NETWORK DESIGN FOR </a:t>
            </a:r>
          </a:p>
          <a:p>
            <a:pPr algn="ctr"/>
            <a:r>
              <a:rPr lang="en-LK" sz="5400" dirty="0">
                <a:solidFill>
                  <a:schemeClr val="bg1"/>
                </a:solidFill>
              </a:rPr>
              <a:t>XYZ UNIVERSITY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ECD31-5CBC-0ED5-018E-08F1D228D769}"/>
              </a:ext>
            </a:extLst>
          </p:cNvPr>
          <p:cNvSpPr txBox="1"/>
          <p:nvPr/>
        </p:nvSpPr>
        <p:spPr>
          <a:xfrm>
            <a:off x="1389274" y="3695728"/>
            <a:ext cx="28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dirty="0">
                <a:solidFill>
                  <a:schemeClr val="bg1"/>
                </a:solidFill>
              </a:rPr>
              <a:t>MLB_WD_CSNE_01.01_09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938C34-978A-99FA-4C65-EAFCF44E96DA}"/>
              </a:ext>
            </a:extLst>
          </p:cNvPr>
          <p:cNvCxnSpPr/>
          <p:nvPr/>
        </p:nvCxnSpPr>
        <p:spPr>
          <a:xfrm>
            <a:off x="5776331" y="576949"/>
            <a:ext cx="0" cy="546409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6C6411-2A25-995D-B99E-6A84A2985DE8}"/>
              </a:ext>
            </a:extLst>
          </p:cNvPr>
          <p:cNvCxnSpPr>
            <a:cxnSpLocks/>
          </p:cNvCxnSpPr>
          <p:nvPr/>
        </p:nvCxnSpPr>
        <p:spPr>
          <a:xfrm>
            <a:off x="290560" y="3429000"/>
            <a:ext cx="506265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" name="Picture 2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168F4F99-3E1D-4D5B-9B74-5E759D8D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75867"/>
            <a:ext cx="1274957" cy="2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A0C93-E343-27D0-9B45-BF482A0531FB}"/>
              </a:ext>
            </a:extLst>
          </p:cNvPr>
          <p:cNvSpPr txBox="1"/>
          <p:nvPr/>
        </p:nvSpPr>
        <p:spPr>
          <a:xfrm>
            <a:off x="637478" y="1363620"/>
            <a:ext cx="10136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dirty="0"/>
              <a:t>During the research for the network devices, these were some of the key features that we focused on when selecting the most suitable devices.</a:t>
            </a:r>
          </a:p>
          <a:p>
            <a:endParaRPr lang="en-LK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LK" dirty="0"/>
              <a:t>Capacity and Performance</a:t>
            </a:r>
          </a:p>
          <a:p>
            <a:pPr marL="285750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LK" dirty="0"/>
              <a:t>Scalability and Flexibility</a:t>
            </a:r>
          </a:p>
          <a:p>
            <a:pPr marL="285750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LK" dirty="0"/>
              <a:t>Security</a:t>
            </a:r>
          </a:p>
          <a:p>
            <a:pPr marL="285750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LK" dirty="0"/>
              <a:t>Reliability and Redundancy</a:t>
            </a:r>
          </a:p>
          <a:p>
            <a:pPr marL="285750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LK" dirty="0"/>
              <a:t>Vendor support/Reputation</a:t>
            </a:r>
          </a:p>
        </p:txBody>
      </p:sp>
    </p:spTree>
    <p:extLst>
      <p:ext uri="{BB962C8B-B14F-4D97-AF65-F5344CB8AC3E}">
        <p14:creationId xmlns:p14="http://schemas.microsoft.com/office/powerpoint/2010/main" val="25005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0F2EF-9FF7-9C2A-1683-FDE8992885A7}"/>
              </a:ext>
            </a:extLst>
          </p:cNvPr>
          <p:cNvSpPr txBox="1"/>
          <p:nvPr/>
        </p:nvSpPr>
        <p:spPr>
          <a:xfrm>
            <a:off x="225631" y="1080655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Core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3BFC3-3DBA-FCC2-257B-09119B36F6C6}"/>
              </a:ext>
            </a:extLst>
          </p:cNvPr>
          <p:cNvSpPr txBox="1"/>
          <p:nvPr/>
        </p:nvSpPr>
        <p:spPr>
          <a:xfrm>
            <a:off x="637478" y="1452205"/>
            <a:ext cx="306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LK" dirty="0"/>
              <a:t>Router 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Juniper MX10004 </a:t>
            </a:r>
            <a:endParaRPr lang="en-LK" dirty="0"/>
          </a:p>
        </p:txBody>
      </p:sp>
      <p:pic>
        <p:nvPicPr>
          <p:cNvPr id="11" name="Picture 10" descr="A close-up of a computer server&#10;&#10;Description automatically generated with low confidence">
            <a:extLst>
              <a:ext uri="{FF2B5EF4-FFF2-40B4-BE49-F238E27FC236}">
                <a16:creationId xmlns:a16="http://schemas.microsoft.com/office/drawing/2014/main" id="{EDF2F02A-60E7-819F-CBB8-354BD91D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42" y="2193874"/>
            <a:ext cx="3293669" cy="2470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A0C93-E343-27D0-9B45-BF482A0531FB}"/>
              </a:ext>
            </a:extLst>
          </p:cNvPr>
          <p:cNvSpPr txBox="1"/>
          <p:nvPr/>
        </p:nvSpPr>
        <p:spPr>
          <a:xfrm>
            <a:off x="1274957" y="1821537"/>
            <a:ext cx="6871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High density</a:t>
            </a:r>
          </a:p>
          <a:p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Supports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 400-Gigabit Ethernet (GbE) architecture with inbuilt Media Access Control Security on all ports for point-to-point security.</a:t>
            </a:r>
            <a:r>
              <a:rPr lang="en-LK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Supports up to 38.5Tbps of throughput</a:t>
            </a:r>
            <a:r>
              <a:rPr lang="en-LK" sz="18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sz="1800" dirty="0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Redundancy and Resilience are provided by the power system and the Routing Control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oard (RCB)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709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0F2EF-9FF7-9C2A-1683-FDE8992885A7}"/>
              </a:ext>
            </a:extLst>
          </p:cNvPr>
          <p:cNvSpPr txBox="1"/>
          <p:nvPr/>
        </p:nvSpPr>
        <p:spPr>
          <a:xfrm>
            <a:off x="225631" y="1080655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Core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3BFC3-3DBA-FCC2-257B-09119B36F6C6}"/>
              </a:ext>
            </a:extLst>
          </p:cNvPr>
          <p:cNvSpPr txBox="1"/>
          <p:nvPr/>
        </p:nvSpPr>
        <p:spPr>
          <a:xfrm>
            <a:off x="637478" y="1452205"/>
            <a:ext cx="434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LK" dirty="0"/>
              <a:t>Multilayer Switch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Cisco catalyst C9400 </a:t>
            </a:r>
            <a:endParaRPr lang="en-LK" dirty="0"/>
          </a:p>
        </p:txBody>
      </p:sp>
      <p:pic>
        <p:nvPicPr>
          <p:cNvPr id="3" name="Picture 2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0698361A-6BDF-6479-7CB7-51D50F6B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921" y="1821537"/>
            <a:ext cx="2998601" cy="2674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A39C4-CF66-67CB-0A53-B2C772F9A3C9}"/>
              </a:ext>
            </a:extLst>
          </p:cNvPr>
          <p:cNvSpPr txBox="1"/>
          <p:nvPr/>
        </p:nvSpPr>
        <p:spPr>
          <a:xfrm>
            <a:off x="1276347" y="1821537"/>
            <a:ext cx="72795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SATA SSD local storage up to 960GB for container-based application hosting.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I</a:t>
            </a:r>
            <a:r>
              <a:rPr lang="en-GB" dirty="0"/>
              <a:t>P</a:t>
            </a:r>
            <a:r>
              <a:rPr lang="en-LK" dirty="0"/>
              <a:t>v6 hardware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Dual-stack IPv4 and IPv6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Dual routing (IPv4, IPv6, and multicasting) tables and Layer 2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Advanced Security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Cisco Encrypted Traffic Analytics (ETA)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AES-2562 support with a strong MACsec-256 encryption algorithm.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Secure Unique Device Identification (SUDI) support for PnP tamper-proof device identity.</a:t>
            </a:r>
          </a:p>
        </p:txBody>
      </p:sp>
    </p:spTree>
    <p:extLst>
      <p:ext uri="{BB962C8B-B14F-4D97-AF65-F5344CB8AC3E}">
        <p14:creationId xmlns:p14="http://schemas.microsoft.com/office/powerpoint/2010/main" val="15736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0F2EF-9FF7-9C2A-1683-FDE8992885A7}"/>
              </a:ext>
            </a:extLst>
          </p:cNvPr>
          <p:cNvSpPr txBox="1"/>
          <p:nvPr/>
        </p:nvSpPr>
        <p:spPr>
          <a:xfrm>
            <a:off x="225631" y="1080655"/>
            <a:ext cx="21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Distribution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3BFC3-3DBA-FCC2-257B-09119B36F6C6}"/>
              </a:ext>
            </a:extLst>
          </p:cNvPr>
          <p:cNvSpPr txBox="1"/>
          <p:nvPr/>
        </p:nvSpPr>
        <p:spPr>
          <a:xfrm>
            <a:off x="637478" y="1452205"/>
            <a:ext cx="434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LK" dirty="0"/>
              <a:t>Multilayer Switch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Cisco catalyst C9400 </a:t>
            </a:r>
            <a:endParaRPr lang="en-L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224E5-86BC-7172-FA3F-D5A5B8E0B9DD}"/>
              </a:ext>
            </a:extLst>
          </p:cNvPr>
          <p:cNvSpPr txBox="1"/>
          <p:nvPr/>
        </p:nvSpPr>
        <p:spPr>
          <a:xfrm>
            <a:off x="225631" y="2030975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Access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B19ED-591C-81AD-4CA0-0529E3F2E6D8}"/>
              </a:ext>
            </a:extLst>
          </p:cNvPr>
          <p:cNvSpPr txBox="1"/>
          <p:nvPr/>
        </p:nvSpPr>
        <p:spPr>
          <a:xfrm>
            <a:off x="637478" y="2400307"/>
            <a:ext cx="396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LK" dirty="0"/>
              <a:t>Switch – </a:t>
            </a:r>
            <a:r>
              <a:rPr lang="en-LK" b="1" dirty="0"/>
              <a:t>NetGear ProSAFE GS724TP</a:t>
            </a:r>
            <a:endParaRPr lang="en-LK" dirty="0"/>
          </a:p>
        </p:txBody>
      </p:sp>
      <p:pic>
        <p:nvPicPr>
          <p:cNvPr id="12" name="Picture 11" descr="A picture containing electrical supply, electronics&#10;&#10;Description automatically generated">
            <a:extLst>
              <a:ext uri="{FF2B5EF4-FFF2-40B4-BE49-F238E27FC236}">
                <a16:creationId xmlns:a16="http://schemas.microsoft.com/office/drawing/2014/main" id="{7FAAC82D-D6AE-B3A7-E96B-AEBC65E5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52" y="2079367"/>
            <a:ext cx="4227617" cy="2699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EA3FE7-8005-3984-D147-11173B103410}"/>
              </a:ext>
            </a:extLst>
          </p:cNvPr>
          <p:cNvSpPr txBox="1"/>
          <p:nvPr/>
        </p:nvSpPr>
        <p:spPr>
          <a:xfrm>
            <a:off x="1050985" y="2769639"/>
            <a:ext cx="6952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24 port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Smart Switch capability provides critical management functions at the cost of an unmanaged switch.</a:t>
            </a:r>
          </a:p>
          <a:p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Performance monitoring, port configuration, VLAN traffic management, port trunking for enhanced bandwidth, and Class of Service (COS) traffic priority are all included.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LK" dirty="0"/>
              <a:t>asy to set up and use for easy network monitoring and troubleshooting.</a:t>
            </a:r>
          </a:p>
        </p:txBody>
      </p:sp>
    </p:spTree>
    <p:extLst>
      <p:ext uri="{BB962C8B-B14F-4D97-AF65-F5344CB8AC3E}">
        <p14:creationId xmlns:p14="http://schemas.microsoft.com/office/powerpoint/2010/main" val="326662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ircular object with a blue light&#10;&#10;Description automatically generated with medium confidence">
            <a:extLst>
              <a:ext uri="{FF2B5EF4-FFF2-40B4-BE49-F238E27FC236}">
                <a16:creationId xmlns:a16="http://schemas.microsoft.com/office/drawing/2014/main" id="{CC072241-70E0-1F62-E4A3-F2C2F790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969" y="1543429"/>
            <a:ext cx="3356697" cy="3356697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4224E5-86BC-7172-FA3F-D5A5B8E0B9DD}"/>
              </a:ext>
            </a:extLst>
          </p:cNvPr>
          <p:cNvSpPr txBox="1"/>
          <p:nvPr/>
        </p:nvSpPr>
        <p:spPr>
          <a:xfrm>
            <a:off x="225631" y="1055883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Access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B19ED-591C-81AD-4CA0-0529E3F2E6D8}"/>
              </a:ext>
            </a:extLst>
          </p:cNvPr>
          <p:cNvSpPr txBox="1"/>
          <p:nvPr/>
        </p:nvSpPr>
        <p:spPr>
          <a:xfrm>
            <a:off x="637478" y="1543429"/>
            <a:ext cx="515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LK" dirty="0"/>
              <a:t>Wireless Access Point – </a:t>
            </a:r>
            <a:r>
              <a:rPr lang="en-US" b="1" dirty="0"/>
              <a:t>TP-Link Omada EAP 610</a:t>
            </a:r>
            <a:endParaRPr lang="en-L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A3FE7-8005-3984-D147-11173B103410}"/>
              </a:ext>
            </a:extLst>
          </p:cNvPr>
          <p:cNvSpPr txBox="1"/>
          <p:nvPr/>
        </p:nvSpPr>
        <p:spPr>
          <a:xfrm>
            <a:off x="1050985" y="1912761"/>
            <a:ext cx="6952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Wi-Fi 6 connectivity</a:t>
            </a:r>
          </a:p>
          <a:p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1000+ devices linked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Ceiling-mounted A</a:t>
            </a:r>
            <a:r>
              <a:rPr lang="en-GB" dirty="0"/>
              <a:t>Ps and Outdoor APs with high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Omada Cloud Software Defined Networking (SDN) to manage every component of the network including 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 to 2.5 Gbps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Seamless roaming.</a:t>
            </a: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Easy Installation.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49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circular object with a blue light&#10;&#10;Description automatically generated with medium confidence">
            <a:extLst>
              <a:ext uri="{FF2B5EF4-FFF2-40B4-BE49-F238E27FC236}">
                <a16:creationId xmlns:a16="http://schemas.microsoft.com/office/drawing/2014/main" id="{CC072241-70E0-1F62-E4A3-F2C2F790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969" y="1543429"/>
            <a:ext cx="3356697" cy="3356697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4224E5-86BC-7172-FA3F-D5A5B8E0B9DD}"/>
              </a:ext>
            </a:extLst>
          </p:cNvPr>
          <p:cNvSpPr txBox="1"/>
          <p:nvPr/>
        </p:nvSpPr>
        <p:spPr>
          <a:xfrm>
            <a:off x="225631" y="1055883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Access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B19ED-591C-81AD-4CA0-0529E3F2E6D8}"/>
              </a:ext>
            </a:extLst>
          </p:cNvPr>
          <p:cNvSpPr txBox="1"/>
          <p:nvPr/>
        </p:nvSpPr>
        <p:spPr>
          <a:xfrm>
            <a:off x="637478" y="1543429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LK" dirty="0"/>
              <a:t>Wireless Access Point – </a:t>
            </a:r>
            <a:r>
              <a:rPr lang="en-US" b="1" dirty="0"/>
              <a:t>TP-Link Omada EAP 610</a:t>
            </a:r>
            <a:endParaRPr lang="en-L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A3FE7-8005-3984-D147-11173B103410}"/>
              </a:ext>
            </a:extLst>
          </p:cNvPr>
          <p:cNvSpPr txBox="1"/>
          <p:nvPr/>
        </p:nvSpPr>
        <p:spPr>
          <a:xfrm>
            <a:off x="1050985" y="1912761"/>
            <a:ext cx="6952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Numerous Security Functions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High-Security VPN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dirty="0"/>
              <a:t>Powerful Firewall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/>
              <a:t>IP/MAC/URL filtering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/>
              <a:t>Access Control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/>
              <a:t>Captive Portal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GB" dirty="0"/>
              <a:t>PPSK</a:t>
            </a:r>
          </a:p>
        </p:txBody>
      </p:sp>
    </p:spTree>
    <p:extLst>
      <p:ext uri="{BB962C8B-B14F-4D97-AF65-F5344CB8AC3E}">
        <p14:creationId xmlns:p14="http://schemas.microsoft.com/office/powerpoint/2010/main" val="132946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4224E5-86BC-7172-FA3F-D5A5B8E0B9DD}"/>
              </a:ext>
            </a:extLst>
          </p:cNvPr>
          <p:cNvSpPr txBox="1"/>
          <p:nvPr/>
        </p:nvSpPr>
        <p:spPr>
          <a:xfrm>
            <a:off x="225631" y="1055883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Access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B19ED-591C-81AD-4CA0-0529E3F2E6D8}"/>
              </a:ext>
            </a:extLst>
          </p:cNvPr>
          <p:cNvSpPr txBox="1"/>
          <p:nvPr/>
        </p:nvSpPr>
        <p:spPr>
          <a:xfrm>
            <a:off x="637478" y="1543429"/>
            <a:ext cx="454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LK" dirty="0"/>
              <a:t>Server – </a:t>
            </a:r>
            <a:r>
              <a:rPr lang="en-US" b="1" dirty="0"/>
              <a:t>Dell PowerEdge R940 Rack Server</a:t>
            </a:r>
            <a:endParaRPr lang="en-L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A3FE7-8005-3984-D147-11173B103410}"/>
              </a:ext>
            </a:extLst>
          </p:cNvPr>
          <p:cNvSpPr txBox="1"/>
          <p:nvPr/>
        </p:nvSpPr>
        <p:spPr>
          <a:xfrm>
            <a:off x="1050985" y="1912761"/>
            <a:ext cx="69529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Scalable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 Workload adjustment.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 to 15.36TB of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 to 12 </a:t>
            </a:r>
            <a:r>
              <a:rPr lang="en-GB" dirty="0" err="1"/>
              <a:t>NVMe</a:t>
            </a:r>
            <a:r>
              <a:rPr lang="en-GB" dirty="0"/>
              <a:t> Drives for maximum storage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Free up storage space with internal M.2 SSDs.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Eliminate bottlenecks up to 15.36TB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iDRAC9 server lockdown mode protects the server from malicious applications</a:t>
            </a:r>
          </a:p>
        </p:txBody>
      </p:sp>
      <p:pic>
        <p:nvPicPr>
          <p:cNvPr id="7" name="Picture 6" descr="A picture containing electronics, electronic device, computer&#10;&#10;Description automatically generated">
            <a:extLst>
              <a:ext uri="{FF2B5EF4-FFF2-40B4-BE49-F238E27FC236}">
                <a16:creationId xmlns:a16="http://schemas.microsoft.com/office/drawing/2014/main" id="{6007BE83-9F5C-3164-FFF1-7D454ED2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730" y="1124166"/>
            <a:ext cx="4053502" cy="2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2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A1025D1-4592-2B63-CFE7-9DEFDAC4C2DA}"/>
              </a:ext>
            </a:extLst>
          </p:cNvPr>
          <p:cNvSpPr/>
          <p:nvPr/>
        </p:nvSpPr>
        <p:spPr>
          <a:xfrm>
            <a:off x="6500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-6315500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224E5-86BC-7172-FA3F-D5A5B8E0B9DD}"/>
              </a:ext>
            </a:extLst>
          </p:cNvPr>
          <p:cNvSpPr txBox="1"/>
          <p:nvPr/>
        </p:nvSpPr>
        <p:spPr>
          <a:xfrm>
            <a:off x="225631" y="105588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B19ED-591C-81AD-4CA0-0529E3F2E6D8}"/>
              </a:ext>
            </a:extLst>
          </p:cNvPr>
          <p:cNvSpPr txBox="1"/>
          <p:nvPr/>
        </p:nvSpPr>
        <p:spPr>
          <a:xfrm>
            <a:off x="637478" y="1543429"/>
            <a:ext cx="306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LK" dirty="0"/>
              <a:t>Firewall – </a:t>
            </a:r>
            <a:r>
              <a:rPr lang="en-US" b="1" dirty="0"/>
              <a:t>Juniper SRX4600</a:t>
            </a:r>
            <a:endParaRPr lang="en-LK" dirty="0"/>
          </a:p>
        </p:txBody>
      </p:sp>
      <p:pic>
        <p:nvPicPr>
          <p:cNvPr id="8" name="Picture 7" descr="A picture containing electronics, electronic engineering&#10;&#10;Description automatically generated">
            <a:extLst>
              <a:ext uri="{FF2B5EF4-FFF2-40B4-BE49-F238E27FC236}">
                <a16:creationId xmlns:a16="http://schemas.microsoft.com/office/drawing/2014/main" id="{B90BAB5C-0450-2181-E3C4-EA2320EB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7" y="2289803"/>
            <a:ext cx="4184807" cy="1139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3820DE-4B32-B24C-B345-1417F80969A7}"/>
              </a:ext>
            </a:extLst>
          </p:cNvPr>
          <p:cNvSpPr txBox="1"/>
          <p:nvPr/>
        </p:nvSpPr>
        <p:spPr>
          <a:xfrm>
            <a:off x="839740" y="1912761"/>
            <a:ext cx="6475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High Capacity (400GB)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Up to 60 million concurrent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Scalable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 Provides support for intrusion prevention, application visibility and control, and content security capabilities such as anti-virus, anti-spam, and web filtering.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Advanced threat defense.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Supports enhanced routing and Quality of Service (QoS) at a carrier level.</a:t>
            </a:r>
          </a:p>
        </p:txBody>
      </p:sp>
    </p:spTree>
    <p:extLst>
      <p:ext uri="{BB962C8B-B14F-4D97-AF65-F5344CB8AC3E}">
        <p14:creationId xmlns:p14="http://schemas.microsoft.com/office/powerpoint/2010/main" val="119797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5E0A976-71D0-A6ED-8F8F-9790D013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2" y="1780425"/>
            <a:ext cx="2776537" cy="2776537"/>
          </a:xfrm>
          <a:prstGeom prst="rect">
            <a:avLst/>
          </a:prstGeom>
        </p:spPr>
      </p:pic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CAT6 cable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80C2-DA21-CC00-59F6-F278F5552BE0}"/>
              </a:ext>
            </a:extLst>
          </p:cNvPr>
          <p:cNvSpPr txBox="1"/>
          <p:nvPr/>
        </p:nvSpPr>
        <p:spPr>
          <a:xfrm>
            <a:off x="628651" y="1263635"/>
            <a:ext cx="79009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Several factors in considering CAT6,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Data transmission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Supports up to 10Gbps of data transmission rate over a short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Frequencies up to 250 MHz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Transmission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Supports 1Gbps data rate up to 100 meters and 10Gbps data rate up to 55 meters consistently.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Reliability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Extremely reliable as it is less probable to be damaged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Cost-effectiveness</a:t>
            </a:r>
          </a:p>
        </p:txBody>
      </p:sp>
    </p:spTree>
    <p:extLst>
      <p:ext uri="{BB962C8B-B14F-4D97-AF65-F5344CB8AC3E}">
        <p14:creationId xmlns:p14="http://schemas.microsoft.com/office/powerpoint/2010/main" val="171599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5E0A976-71D0-A6ED-8F8F-9790D013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2" y="1780425"/>
            <a:ext cx="2776537" cy="2776537"/>
          </a:xfrm>
          <a:prstGeom prst="rect">
            <a:avLst/>
          </a:prstGeom>
        </p:spPr>
      </p:pic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CAT6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28651" y="1400175"/>
            <a:ext cx="8158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Connectivity of CAT6 cables over the network,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LK" dirty="0"/>
              <a:t>For the connection between PCs and switches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LK" dirty="0"/>
              <a:t>For the connection between Access points and switches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LK" dirty="0"/>
              <a:t>For the connection between Servers and Switches.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02EC8-8FC4-BFBC-2CF0-8A3769F08E3E}"/>
              </a:ext>
            </a:extLst>
          </p:cNvPr>
          <p:cNvSpPr txBox="1"/>
          <p:nvPr/>
        </p:nvSpPr>
        <p:spPr>
          <a:xfrm>
            <a:off x="637478" y="5131968"/>
            <a:ext cx="8158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Supports Power over Ethernet (PoE)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K" dirty="0"/>
              <a:t>PoE enables devices such as wireless access points and IP cameras to power up via the same data transmission cable.</a:t>
            </a:r>
          </a:p>
        </p:txBody>
      </p:sp>
      <p:pic>
        <p:nvPicPr>
          <p:cNvPr id="9" name="Picture 8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8F5BC585-C4AE-9A20-CBB9-1772B985C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98" r="46949"/>
          <a:stretch/>
        </p:blipFill>
        <p:spPr>
          <a:xfrm>
            <a:off x="1972663" y="2737044"/>
            <a:ext cx="4571151" cy="21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0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BB4F2-EFAD-8FD0-E4CE-A3D99358CCA3}"/>
              </a:ext>
            </a:extLst>
          </p:cNvPr>
          <p:cNvSpPr txBox="1"/>
          <p:nvPr/>
        </p:nvSpPr>
        <p:spPr>
          <a:xfrm>
            <a:off x="838200" y="3380905"/>
            <a:ext cx="7118268" cy="1137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F7AA25AC-97D6-D58A-2A1B-11E650C4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138"/>
            <a:ext cx="1274957" cy="2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0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able&#10;&#10;Description automatically generated with low confidence">
            <a:extLst>
              <a:ext uri="{FF2B5EF4-FFF2-40B4-BE49-F238E27FC236}">
                <a16:creationId xmlns:a16="http://schemas.microsoft.com/office/drawing/2014/main" id="{A167D6E0-7BCD-E97B-CC67-C19C2E88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755" y="4356100"/>
            <a:ext cx="2692607" cy="2203450"/>
          </a:xfrm>
          <a:prstGeom prst="rect">
            <a:avLst/>
          </a:prstGeom>
        </p:spPr>
      </p:pic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CAT7a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28651" y="1400175"/>
            <a:ext cx="81581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A Shielded Twisted Pair (STP) cable that is used in high-speed ethernet-based computer networks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Several factors in considering CAT7a cables,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Data transmission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Provides data transmission speed of up to 10Gbps across longer distances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Can handle frequencies of up to 1000 MHz (2 GHz)</a:t>
            </a:r>
          </a:p>
          <a:p>
            <a:pPr lvl="1"/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Transmission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Supports 10Gbps data rate up to 100 meters.</a:t>
            </a:r>
          </a:p>
          <a:p>
            <a:pPr lvl="2"/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Shielding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Individual pair shielding in addition to overall shielding of the cable</a:t>
            </a:r>
          </a:p>
        </p:txBody>
      </p:sp>
      <p:pic>
        <p:nvPicPr>
          <p:cNvPr id="7" name="Picture 6" descr="A close up of a cable&#10;&#10;Description automatically generated with low confidence">
            <a:extLst>
              <a:ext uri="{FF2B5EF4-FFF2-40B4-BE49-F238E27FC236}">
                <a16:creationId xmlns:a16="http://schemas.microsoft.com/office/drawing/2014/main" id="{63DE1D7F-748A-624B-362D-199238CD7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095" y="1400175"/>
            <a:ext cx="3635928" cy="27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8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49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CAT7a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39" y="1400175"/>
            <a:ext cx="8158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Connectivity of CAT7a cables over the network,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the distribution layer’s multi-layer switches and the access layer’s switches.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the core layer’s multi-layer switches and the distribution layer’s multilayer switches.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For the connection between the core layer multilayer switches for redundancy.</a:t>
            </a:r>
            <a:endParaRPr lang="en-LK" dirty="0"/>
          </a:p>
        </p:txBody>
      </p:sp>
      <p:pic>
        <p:nvPicPr>
          <p:cNvPr id="4" name="Picture 3" descr="A close-up of a cable&#10;&#10;Description automatically generated with low confidence">
            <a:extLst>
              <a:ext uri="{FF2B5EF4-FFF2-40B4-BE49-F238E27FC236}">
                <a16:creationId xmlns:a16="http://schemas.microsoft.com/office/drawing/2014/main" id="{C5F10398-52E1-D6C8-E90E-49EB19A4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55" y="4356100"/>
            <a:ext cx="2692607" cy="2203450"/>
          </a:xfrm>
          <a:prstGeom prst="rect">
            <a:avLst/>
          </a:prstGeom>
        </p:spPr>
      </p:pic>
      <p:pic>
        <p:nvPicPr>
          <p:cNvPr id="9" name="Picture 8" descr="A close up of a cable&#10;&#10;Description automatically generated with low confidence">
            <a:extLst>
              <a:ext uri="{FF2B5EF4-FFF2-40B4-BE49-F238E27FC236}">
                <a16:creationId xmlns:a16="http://schemas.microsoft.com/office/drawing/2014/main" id="{F8B022A8-35A9-C8E3-D30F-4154562A7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095" y="1400175"/>
            <a:ext cx="3635928" cy="2726946"/>
          </a:xfrm>
          <a:prstGeom prst="rect">
            <a:avLst/>
          </a:prstGeom>
        </p:spPr>
      </p:pic>
      <p:pic>
        <p:nvPicPr>
          <p:cNvPr id="14" name="Picture 13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FC9D65EA-AF11-C6B3-4BEA-0935802FF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8" t="35572" r="51777" b="28912"/>
          <a:stretch/>
        </p:blipFill>
        <p:spPr>
          <a:xfrm>
            <a:off x="2161872" y="3568040"/>
            <a:ext cx="4127409" cy="22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CAT8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790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Latest Ethernet cable standard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Intended for use in high-speed networking applications.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Several factors in considering CAT8 cables,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Transmission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A data transmission rate of up to 40Gbps across short distances, generally up to 30 meters.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Bandwidth and Frequencies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Capable of handling bandwidths of up to 2000 MHz (2 GHz)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Shielding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Individual pair shielding in addition to overall cable shielding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The multi-layer shielding architecture provides extreme protection against Electromagnetic Interference (EMI) and external noise.</a:t>
            </a:r>
          </a:p>
        </p:txBody>
      </p:sp>
      <p:pic>
        <p:nvPicPr>
          <p:cNvPr id="11" name="Picture 10" descr="Close-up of a cable&#10;&#10;Description automatically generated with low confidence">
            <a:extLst>
              <a:ext uri="{FF2B5EF4-FFF2-40B4-BE49-F238E27FC236}">
                <a16:creationId xmlns:a16="http://schemas.microsoft.com/office/drawing/2014/main" id="{8F0A0DE0-D4F0-9895-D3AF-1B514D5F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259" y="1700260"/>
            <a:ext cx="3371803" cy="3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Ethernet CAT8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79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Connectivity of CAT8 cables over the network,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the Router and the core layer multi-layer switches within the same building</a:t>
            </a:r>
          </a:p>
        </p:txBody>
      </p:sp>
      <p:pic>
        <p:nvPicPr>
          <p:cNvPr id="7" name="Picture 6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421487CB-3B0F-7C9D-B73A-074DC736D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" t="19233" r="54302" b="54876"/>
          <a:stretch/>
        </p:blipFill>
        <p:spPr>
          <a:xfrm>
            <a:off x="1636077" y="2800464"/>
            <a:ext cx="5804046" cy="2237939"/>
          </a:xfrm>
          <a:prstGeom prst="rect">
            <a:avLst/>
          </a:prstGeom>
        </p:spPr>
      </p:pic>
      <p:pic>
        <p:nvPicPr>
          <p:cNvPr id="2" name="Picture 1" descr="Close-up of a cable&#10;&#10;Description automatically generated with low confidence">
            <a:extLst>
              <a:ext uri="{FF2B5EF4-FFF2-40B4-BE49-F238E27FC236}">
                <a16:creationId xmlns:a16="http://schemas.microsoft.com/office/drawing/2014/main" id="{A3AD31C5-1EDA-B546-9205-0044AFA2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259" y="1700260"/>
            <a:ext cx="3371803" cy="33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able&#10;&#10;Description automatically generated with medium confidence">
            <a:extLst>
              <a:ext uri="{FF2B5EF4-FFF2-40B4-BE49-F238E27FC236}">
                <a16:creationId xmlns:a16="http://schemas.microsoft.com/office/drawing/2014/main" id="{2F961CC1-0CCC-8E8C-013F-87B9E041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4" y="1614487"/>
            <a:ext cx="5000626" cy="2500313"/>
          </a:xfrm>
          <a:prstGeom prst="rect">
            <a:avLst/>
          </a:prstGeom>
        </p:spPr>
      </p:pic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Fiber Optic Cables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2866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A high-speed transmission medium that uses strands of glass or plastic fiber to transfer data using light signals.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Several factors in considering Fiber Optic cables,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Higher Data Transfer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Rapid data transfer rate ranging from 1Gbps to 400Gbps (the speed depends on the type of fiber optic cable)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Long Transmission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Up to hundreds of Kilometers (Transmission distance can vary depending on the quality of the fiber optic cables, connectors, splicers, and the performance of network equipment)</a:t>
            </a:r>
          </a:p>
          <a:p>
            <a:pPr lvl="2"/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Reliability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Immunity to Electromagnetic Interference (EMI)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Temperature Fluctuation resistance</a:t>
            </a:r>
          </a:p>
        </p:txBody>
      </p:sp>
    </p:spTree>
    <p:extLst>
      <p:ext uri="{BB962C8B-B14F-4D97-AF65-F5344CB8AC3E}">
        <p14:creationId xmlns:p14="http://schemas.microsoft.com/office/powerpoint/2010/main" val="41201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able&#10;&#10;Description automatically generated with medium confidence">
            <a:extLst>
              <a:ext uri="{FF2B5EF4-FFF2-40B4-BE49-F238E27FC236}">
                <a16:creationId xmlns:a16="http://schemas.microsoft.com/office/drawing/2014/main" id="{2F961CC1-0CCC-8E8C-013F-87B9E041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4" y="1614487"/>
            <a:ext cx="5000626" cy="2500313"/>
          </a:xfrm>
          <a:prstGeom prst="rect">
            <a:avLst/>
          </a:prstGeom>
        </p:spPr>
      </p:pic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219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Fiber Optic Cables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286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Connectivity of Fiber Optic cables over the network,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Building 1 Router and Building 2 core-layer multi-layer switches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Building 2 Router and Building 1 core-layer multi-layer switches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a Core-layer multi-layer switch from Building 1 and a Core-layer multi-layer switch from Building 2</a:t>
            </a:r>
          </a:p>
        </p:txBody>
      </p:sp>
      <p:pic>
        <p:nvPicPr>
          <p:cNvPr id="7" name="Picture 6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C101625C-72B4-598C-AD6A-9EC3915EF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" t="17886" r="297" b="53921"/>
          <a:stretch/>
        </p:blipFill>
        <p:spPr>
          <a:xfrm>
            <a:off x="1128715" y="4114800"/>
            <a:ext cx="7743823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Wi-Fi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8009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Latest Wi-Fi Technology with improved performance, efficiency, and capacity.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Several factors in considering Wi-Fi 6,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Data transmission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Supports up to 9.6 Gbps of data transmission rate</a:t>
            </a:r>
          </a:p>
          <a:p>
            <a:pPr lvl="2"/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Increased Capacity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The ability of simultaneous data transmission to multiple devices, communication between multiple devices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Improved Efficiency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Target Wakeup Time (TWT) technology is used, which allows devices to schedule wake-up times and reduce unnecessary power use.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LK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LK" dirty="0"/>
              <a:t>Enhanced Security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Integrates the latest security standards, for instance, WPA3 Encryption.</a:t>
            </a:r>
          </a:p>
        </p:txBody>
      </p:sp>
      <p:pic>
        <p:nvPicPr>
          <p:cNvPr id="10" name="Picture 9" descr="A green circle with white text and a wifi symbol&#10;&#10;Description automatically generated with low confidence">
            <a:extLst>
              <a:ext uri="{FF2B5EF4-FFF2-40B4-BE49-F238E27FC236}">
                <a16:creationId xmlns:a16="http://schemas.microsoft.com/office/drawing/2014/main" id="{2D93C185-1C3C-EF1F-5C98-113A5B37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63" y="514351"/>
            <a:ext cx="635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2EE5B35D-3BFB-0255-564A-B3DC98373D85}"/>
              </a:ext>
            </a:extLst>
          </p:cNvPr>
          <p:cNvSpPr/>
          <p:nvPr/>
        </p:nvSpPr>
        <p:spPr>
          <a:xfrm>
            <a:off x="7234" y="138673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-7051771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F26DB-890A-7038-EE86-336A156538F3}"/>
              </a:ext>
            </a:extLst>
          </p:cNvPr>
          <p:cNvSpPr txBox="1"/>
          <p:nvPr/>
        </p:nvSpPr>
        <p:spPr>
          <a:xfrm>
            <a:off x="94890" y="894303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Wi-Fi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E2BE0-5A98-2C22-4215-E163601D2417}"/>
              </a:ext>
            </a:extLst>
          </p:cNvPr>
          <p:cNvSpPr txBox="1"/>
          <p:nvPr/>
        </p:nvSpPr>
        <p:spPr>
          <a:xfrm>
            <a:off x="642940" y="1400175"/>
            <a:ext cx="7800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LK" dirty="0"/>
              <a:t>Connectivity of Wi-Fi 6 over the network,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LK" dirty="0"/>
              <a:t>For the connection between wireless access points and devices such as mobile phones, laptops</a:t>
            </a:r>
          </a:p>
        </p:txBody>
      </p:sp>
      <p:pic>
        <p:nvPicPr>
          <p:cNvPr id="10" name="Picture 9" descr="A green circle with white text and a wifi symbol&#10;&#10;Description automatically generated with low confidence">
            <a:extLst>
              <a:ext uri="{FF2B5EF4-FFF2-40B4-BE49-F238E27FC236}">
                <a16:creationId xmlns:a16="http://schemas.microsoft.com/office/drawing/2014/main" id="{2D93C185-1C3C-EF1F-5C98-113A5B37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63" y="514351"/>
            <a:ext cx="635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6943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76D5-6B42-20CF-0AC0-2F06C0988430}"/>
              </a:ext>
            </a:extLst>
          </p:cNvPr>
          <p:cNvSpPr txBox="1"/>
          <p:nvPr/>
        </p:nvSpPr>
        <p:spPr>
          <a:xfrm>
            <a:off x="215851" y="1343852"/>
            <a:ext cx="10056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LK" b="1" dirty="0"/>
              <a:t>Ethernet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Provides high-speed wired communication between PCs, Servers, Printers, and other devices throughout the university.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Scalability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Compatibility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Cost-effective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Security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Ease of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50A55-0F59-7255-463F-A32DA50A2473}"/>
              </a:ext>
            </a:extLst>
          </p:cNvPr>
          <p:cNvSpPr txBox="1"/>
          <p:nvPr/>
        </p:nvSpPr>
        <p:spPr>
          <a:xfrm>
            <a:off x="637477" y="3693594"/>
            <a:ext cx="963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VLANs (Virtual LANs)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K" dirty="0"/>
              <a:t>VLAN provides logical network segmentation and </a:t>
            </a:r>
            <a:r>
              <a:rPr lang="en-US" dirty="0"/>
              <a:t>separates</a:t>
            </a:r>
            <a:r>
              <a:rPr lang="en-LK" dirty="0"/>
              <a:t> user groups or departments while sharing the same physical infrastructure. 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Security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Network management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Resource optimization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Flexibility and Scalability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7C661-AFEC-62FF-B003-C588D66199F4}"/>
              </a:ext>
            </a:extLst>
          </p:cNvPr>
          <p:cNvSpPr txBox="1"/>
          <p:nvPr/>
        </p:nvSpPr>
        <p:spPr>
          <a:xfrm>
            <a:off x="215851" y="831272"/>
            <a:ext cx="213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LAN Technologies</a:t>
            </a:r>
          </a:p>
        </p:txBody>
      </p:sp>
    </p:spTree>
    <p:extLst>
      <p:ext uri="{BB962C8B-B14F-4D97-AF65-F5344CB8AC3E}">
        <p14:creationId xmlns:p14="http://schemas.microsoft.com/office/powerpoint/2010/main" val="157213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6943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76D5-6B42-20CF-0AC0-2F06C0988430}"/>
              </a:ext>
            </a:extLst>
          </p:cNvPr>
          <p:cNvSpPr txBox="1"/>
          <p:nvPr/>
        </p:nvSpPr>
        <p:spPr>
          <a:xfrm>
            <a:off x="215851" y="831272"/>
            <a:ext cx="213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LAN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50A55-0F59-7255-463F-A32DA50A2473}"/>
              </a:ext>
            </a:extLst>
          </p:cNvPr>
          <p:cNvSpPr txBox="1"/>
          <p:nvPr/>
        </p:nvSpPr>
        <p:spPr>
          <a:xfrm>
            <a:off x="637478" y="1342539"/>
            <a:ext cx="963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Wi-Fi (Wireless Fidelity)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Wireless LAN involving Wi-Fi technology is vital for providing internet access for students, instructors, and staff.</a:t>
            </a:r>
            <a:endParaRPr lang="en-LK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Mobility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Flexibility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Broad coverage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Evolving standards</a:t>
            </a:r>
          </a:p>
        </p:txBody>
      </p:sp>
    </p:spTree>
    <p:extLst>
      <p:ext uri="{BB962C8B-B14F-4D97-AF65-F5344CB8AC3E}">
        <p14:creationId xmlns:p14="http://schemas.microsoft.com/office/powerpoint/2010/main" val="1082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EBB4F2-EFAD-8FD0-E4CE-A3D99358CCA3}"/>
              </a:ext>
            </a:extLst>
          </p:cNvPr>
          <p:cNvSpPr txBox="1"/>
          <p:nvPr/>
        </p:nvSpPr>
        <p:spPr>
          <a:xfrm>
            <a:off x="344455" y="344194"/>
            <a:ext cx="3467525" cy="547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OF CONTENT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10FFF70B-4C6A-1354-5C78-8CD2D961DC4F}"/>
              </a:ext>
            </a:extLst>
          </p:cNvPr>
          <p:cNvSpPr/>
          <p:nvPr/>
        </p:nvSpPr>
        <p:spPr>
          <a:xfrm>
            <a:off x="20303" y="1167941"/>
            <a:ext cx="3301339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INTRODUCTION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7376EB8A-545F-197B-39CB-23B0BED15467}"/>
              </a:ext>
            </a:extLst>
          </p:cNvPr>
          <p:cNvSpPr/>
          <p:nvPr/>
        </p:nvSpPr>
        <p:spPr>
          <a:xfrm>
            <a:off x="22088" y="1816133"/>
            <a:ext cx="40376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LOGICAL TOPOLOGY DIAGRAM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C286B95-525C-2C51-BF40-10C7190268A5}"/>
              </a:ext>
            </a:extLst>
          </p:cNvPr>
          <p:cNvSpPr/>
          <p:nvPr/>
        </p:nvSpPr>
        <p:spPr>
          <a:xfrm>
            <a:off x="18527" y="2451789"/>
            <a:ext cx="478575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PHYSICAL TOPOLOGY DIAGRAM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11E87C-8F8F-72C0-5D8D-EB15F4796E89}"/>
              </a:ext>
            </a:extLst>
          </p:cNvPr>
          <p:cNvSpPr/>
          <p:nvPr/>
        </p:nvSpPr>
        <p:spPr>
          <a:xfrm>
            <a:off x="24927" y="3088577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4B1146-804B-57F0-16D3-8321DCF77BE0}"/>
              </a:ext>
            </a:extLst>
          </p:cNvPr>
          <p:cNvSpPr/>
          <p:nvPr/>
        </p:nvSpPr>
        <p:spPr>
          <a:xfrm>
            <a:off x="24642" y="3729425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MEDIA TYPES FOR THE NETWORK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322BA48-3117-F72D-99E9-82B7127475D2}"/>
              </a:ext>
            </a:extLst>
          </p:cNvPr>
          <p:cNvSpPr/>
          <p:nvPr/>
        </p:nvSpPr>
        <p:spPr>
          <a:xfrm>
            <a:off x="19721" y="4365081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41B3544-EE42-F31E-1E12-F76EA686B4FC}"/>
              </a:ext>
            </a:extLst>
          </p:cNvPr>
          <p:cNvSpPr/>
          <p:nvPr/>
        </p:nvSpPr>
        <p:spPr>
          <a:xfrm>
            <a:off x="22096" y="5006422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21D6F9EC-ABEA-90E8-F6B6-35281AC627D0}"/>
              </a:ext>
            </a:extLst>
          </p:cNvPr>
          <p:cNvSpPr/>
          <p:nvPr/>
        </p:nvSpPr>
        <p:spPr>
          <a:xfrm>
            <a:off x="21874" y="5636393"/>
            <a:ext cx="820488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IP ADDRESSING SCHEMA FOR THE NETWORK</a:t>
            </a:r>
          </a:p>
        </p:txBody>
      </p:sp>
      <p:pic>
        <p:nvPicPr>
          <p:cNvPr id="6" name="Picture 5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5467BD46-6985-EA8D-F2FC-3080F033F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867"/>
            <a:ext cx="1274957" cy="282133"/>
          </a:xfrm>
          <a:prstGeom prst="rect">
            <a:avLst/>
          </a:prstGeom>
        </p:spPr>
      </p:pic>
      <p:pic>
        <p:nvPicPr>
          <p:cNvPr id="22" name="Picture 21" descr="A picture containing cable, connector, electrical supply&#10;&#10;Description automatically generated">
            <a:extLst>
              <a:ext uri="{FF2B5EF4-FFF2-40B4-BE49-F238E27FC236}">
                <a16:creationId xmlns:a16="http://schemas.microsoft.com/office/drawing/2014/main" id="{639DACE9-8B48-701F-7601-657F255B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86" y="4854911"/>
            <a:ext cx="2526418" cy="2003089"/>
          </a:xfrm>
          <a:prstGeom prst="rect">
            <a:avLst/>
          </a:prstGeom>
        </p:spPr>
      </p:pic>
      <p:pic>
        <p:nvPicPr>
          <p:cNvPr id="26" name="Picture 25" descr="A diagram of a computer network&#10;&#10;Description automatically generated with low confidence">
            <a:extLst>
              <a:ext uri="{FF2B5EF4-FFF2-40B4-BE49-F238E27FC236}">
                <a16:creationId xmlns:a16="http://schemas.microsoft.com/office/drawing/2014/main" id="{A7D23DDD-7BAE-4E5D-9B73-FD432F0F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390" y="1822396"/>
            <a:ext cx="3191493" cy="1858836"/>
          </a:xfrm>
          <a:prstGeom prst="rect">
            <a:avLst/>
          </a:prstGeom>
        </p:spPr>
      </p:pic>
      <p:pic>
        <p:nvPicPr>
          <p:cNvPr id="28" name="Picture 27" descr="A picture containing screenshot, line, text, diagram&#10;&#10;Description automatically generated">
            <a:extLst>
              <a:ext uri="{FF2B5EF4-FFF2-40B4-BE49-F238E27FC236}">
                <a16:creationId xmlns:a16="http://schemas.microsoft.com/office/drawing/2014/main" id="{14777D9A-6AE6-0611-7ABE-9BEC41EB9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428" y="1303700"/>
            <a:ext cx="2688582" cy="1332465"/>
          </a:xfrm>
          <a:prstGeom prst="rect">
            <a:avLst/>
          </a:prstGeom>
        </p:spPr>
      </p:pic>
      <p:pic>
        <p:nvPicPr>
          <p:cNvPr id="30" name="Picture 29" descr="A picture containing router&#10;&#10;Description automatically generated">
            <a:extLst>
              <a:ext uri="{FF2B5EF4-FFF2-40B4-BE49-F238E27FC236}">
                <a16:creationId xmlns:a16="http://schemas.microsoft.com/office/drawing/2014/main" id="{B349CB46-2A39-4584-57FC-8EF4396FB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099" y="3073946"/>
            <a:ext cx="3304596" cy="18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6943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76D5-6B42-20CF-0AC0-2F06C0988430}"/>
              </a:ext>
            </a:extLst>
          </p:cNvPr>
          <p:cNvSpPr txBox="1"/>
          <p:nvPr/>
        </p:nvSpPr>
        <p:spPr>
          <a:xfrm>
            <a:off x="215851" y="831272"/>
            <a:ext cx="220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WAN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50A55-0F59-7255-463F-A32DA50A2473}"/>
              </a:ext>
            </a:extLst>
          </p:cNvPr>
          <p:cNvSpPr txBox="1"/>
          <p:nvPr/>
        </p:nvSpPr>
        <p:spPr>
          <a:xfrm>
            <a:off x="637477" y="3650863"/>
            <a:ext cx="9634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Leased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Leased Lines provide consistent and predictable connections for high-volume data transfer.</a:t>
            </a:r>
            <a:endParaRPr lang="en-LK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Dedicated and Symmetrical Bandwidth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Geographical flexibility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Offloading Network Management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Cost saving.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658D4-EF17-FD0D-2CFA-52DEC7A493C6}"/>
              </a:ext>
            </a:extLst>
          </p:cNvPr>
          <p:cNvSpPr txBox="1"/>
          <p:nvPr/>
        </p:nvSpPr>
        <p:spPr>
          <a:xfrm>
            <a:off x="215851" y="1342539"/>
            <a:ext cx="10056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LK" b="1" dirty="0"/>
              <a:t>MPLS (Multi-Protocol Label Switching)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MPLS provides reliable and secure data transmission in addition to including QoS capabilities to prioritize traffic based on significance. 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Scalability 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Network Segmentation and Security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GB" dirty="0"/>
              <a:t>I</a:t>
            </a:r>
            <a:r>
              <a:rPr lang="en-LK" dirty="0"/>
              <a:t>nter-operability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Centralized management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Traffic engineering</a:t>
            </a:r>
          </a:p>
        </p:txBody>
      </p:sp>
    </p:spTree>
    <p:extLst>
      <p:ext uri="{BB962C8B-B14F-4D97-AF65-F5344CB8AC3E}">
        <p14:creationId xmlns:p14="http://schemas.microsoft.com/office/powerpoint/2010/main" val="97398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6943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76D5-6B42-20CF-0AC0-2F06C0988430}"/>
              </a:ext>
            </a:extLst>
          </p:cNvPr>
          <p:cNvSpPr txBox="1"/>
          <p:nvPr/>
        </p:nvSpPr>
        <p:spPr>
          <a:xfrm>
            <a:off x="215851" y="831272"/>
            <a:ext cx="220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WAN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50A55-0F59-7255-463F-A32DA50A2473}"/>
              </a:ext>
            </a:extLst>
          </p:cNvPr>
          <p:cNvSpPr txBox="1"/>
          <p:nvPr/>
        </p:nvSpPr>
        <p:spPr>
          <a:xfrm>
            <a:off x="637477" y="3429000"/>
            <a:ext cx="9634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b="1" dirty="0"/>
              <a:t>SD-WAN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SD-WANs enable centralized management of various WAN connections, boosting performance and security.</a:t>
            </a:r>
            <a:endParaRPr lang="en-LK" dirty="0"/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Flexible connectivity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Application performance optimization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Centralized management</a:t>
            </a:r>
          </a:p>
          <a:p>
            <a:pPr marL="1200150" lvl="2" indent="-285750">
              <a:buFont typeface="Wingdings" pitchFamily="2" charset="2"/>
              <a:buChar char="ü"/>
            </a:pPr>
            <a:r>
              <a:rPr lang="en-LK" dirty="0"/>
              <a:t>Cost saving.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658D4-EF17-FD0D-2CFA-52DEC7A493C6}"/>
              </a:ext>
            </a:extLst>
          </p:cNvPr>
          <p:cNvSpPr txBox="1"/>
          <p:nvPr/>
        </p:nvSpPr>
        <p:spPr>
          <a:xfrm>
            <a:off x="215851" y="1342539"/>
            <a:ext cx="10056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LK" b="1" dirty="0"/>
              <a:t>Internet VPN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VPNs offer secure data transfer as well as a low-cost alternative for linking branch universities. 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Cost-effectiveness 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Wide Availability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dirty="0"/>
              <a:t>Flexibility</a:t>
            </a:r>
            <a:endParaRPr lang="en-LK" dirty="0"/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Encryption and Security</a:t>
            </a:r>
          </a:p>
        </p:txBody>
      </p:sp>
    </p:spTree>
    <p:extLst>
      <p:ext uri="{BB962C8B-B14F-4D97-AF65-F5344CB8AC3E}">
        <p14:creationId xmlns:p14="http://schemas.microsoft.com/office/powerpoint/2010/main" val="186563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60CECCC0-1F14-EE21-0790-1A9BE84C2312}"/>
              </a:ext>
            </a:extLst>
          </p:cNvPr>
          <p:cNvSpPr/>
          <p:nvPr/>
        </p:nvSpPr>
        <p:spPr>
          <a:xfrm>
            <a:off x="6943" y="138673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LAN &amp; WAN TECHNOLOGIES FOR THE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76D5-6B42-20CF-0AC0-2F06C0988430}"/>
              </a:ext>
            </a:extLst>
          </p:cNvPr>
          <p:cNvSpPr txBox="1"/>
          <p:nvPr/>
        </p:nvSpPr>
        <p:spPr>
          <a:xfrm>
            <a:off x="215851" y="831272"/>
            <a:ext cx="220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>
                <a:solidFill>
                  <a:schemeClr val="bg2">
                    <a:lumMod val="50000"/>
                  </a:schemeClr>
                </a:solidFill>
              </a:rPr>
              <a:t>WAN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658D4-EF17-FD0D-2CFA-52DEC7A493C6}"/>
              </a:ext>
            </a:extLst>
          </p:cNvPr>
          <p:cNvSpPr txBox="1"/>
          <p:nvPr/>
        </p:nvSpPr>
        <p:spPr>
          <a:xfrm>
            <a:off x="215851" y="1342539"/>
            <a:ext cx="10056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v"/>
            </a:pPr>
            <a:r>
              <a:rPr lang="en-LK" b="1" dirty="0"/>
              <a:t>Cloud-based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LK" dirty="0"/>
              <a:t>Cloud-based services can alleviate network congestion by offloading traffic from the university’s WAN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Scalability and Elasticity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Geographical flexibility</a:t>
            </a:r>
          </a:p>
          <a:p>
            <a:pPr marL="1657350" lvl="3" indent="-285750">
              <a:buFont typeface="Wingdings" pitchFamily="2" charset="2"/>
              <a:buChar char="ü"/>
            </a:pPr>
            <a:r>
              <a:rPr lang="en-US" dirty="0"/>
              <a:t>Offloading network management</a:t>
            </a:r>
            <a:endParaRPr lang="en-LK" dirty="0"/>
          </a:p>
          <a:p>
            <a:pPr marL="1657350" lvl="3" indent="-285750">
              <a:buFont typeface="Wingdings" pitchFamily="2" charset="2"/>
              <a:buChar char="ü"/>
            </a:pPr>
            <a:r>
              <a:rPr lang="en-LK" dirty="0"/>
              <a:t>Cost saving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5BEF8046-01A1-106F-15D1-8F7B35FFBB58}"/>
              </a:ext>
            </a:extLst>
          </p:cNvPr>
          <p:cNvSpPr/>
          <p:nvPr/>
        </p:nvSpPr>
        <p:spPr>
          <a:xfrm>
            <a:off x="-774116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</p:spTree>
    <p:extLst>
      <p:ext uri="{BB962C8B-B14F-4D97-AF65-F5344CB8AC3E}">
        <p14:creationId xmlns:p14="http://schemas.microsoft.com/office/powerpoint/2010/main" val="81928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2EBAF-46FB-A9DC-0701-4C2EADC47EB7}"/>
              </a:ext>
            </a:extLst>
          </p:cNvPr>
          <p:cNvSpPr txBox="1"/>
          <p:nvPr/>
        </p:nvSpPr>
        <p:spPr>
          <a:xfrm>
            <a:off x="231209" y="876300"/>
            <a:ext cx="231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Application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201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HTTP and HTTPS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27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Browsing protocols which offer a reliable, fast connection to access university-based websites.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Guarantees safe connection across web services.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FFCB-9FA9-D6AA-B560-C85A2DDF44D7}"/>
              </a:ext>
            </a:extLst>
          </p:cNvPr>
          <p:cNvSpPr txBox="1"/>
          <p:nvPr/>
        </p:nvSpPr>
        <p:spPr>
          <a:xfrm>
            <a:off x="637478" y="2481486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SMTP and SMTPS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41906-A180-67FE-BE4D-7EF7778DDF95}"/>
              </a:ext>
            </a:extLst>
          </p:cNvPr>
          <p:cNvSpPr txBox="1"/>
          <p:nvPr/>
        </p:nvSpPr>
        <p:spPr>
          <a:xfrm>
            <a:off x="1130300" y="2883278"/>
            <a:ext cx="723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Facilitates safe email communication within the institution.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nsures reliable email and message delivery across university networks.</a:t>
            </a:r>
            <a:r>
              <a:rPr lang="en-LK" dirty="0">
                <a:effectLst/>
              </a:rPr>
              <a:t> </a:t>
            </a:r>
            <a:endParaRPr lang="en-L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30424-BC7E-FB5E-04C0-0BF44F71CEA9}"/>
              </a:ext>
            </a:extLst>
          </p:cNvPr>
          <p:cNvSpPr txBox="1"/>
          <p:nvPr/>
        </p:nvSpPr>
        <p:spPr>
          <a:xfrm>
            <a:off x="637478" y="3719317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FTP and SFTP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D5ADB-A2F3-CFD9-29A1-53E46EA97AE0}"/>
              </a:ext>
            </a:extLst>
          </p:cNvPr>
          <p:cNvSpPr txBox="1"/>
          <p:nvPr/>
        </p:nvSpPr>
        <p:spPr>
          <a:xfrm>
            <a:off x="1130300" y="4088649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Supports tasks by enabling reliable file and data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Facilitates secure file transfer within the university network.</a:t>
            </a:r>
            <a:r>
              <a:rPr lang="en-LK" dirty="0">
                <a:effectLst/>
              </a:rPr>
              <a:t> </a:t>
            </a:r>
            <a:endParaRPr lang="en-L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66435-22BB-B2AD-813D-8B299F455BF8}"/>
              </a:ext>
            </a:extLst>
          </p:cNvPr>
          <p:cNvSpPr txBox="1"/>
          <p:nvPr/>
        </p:nvSpPr>
        <p:spPr>
          <a:xfrm>
            <a:off x="637478" y="4924688"/>
            <a:ext cx="31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Web conferencing protocols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7D3DB-678E-F7F3-7C92-739675655707}"/>
              </a:ext>
            </a:extLst>
          </p:cNvPr>
          <p:cNvSpPr txBox="1"/>
          <p:nvPr/>
        </p:nvSpPr>
        <p:spPr>
          <a:xfrm>
            <a:off x="1130300" y="5294020"/>
            <a:ext cx="8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Allows remote learning and real-time communication, including online meetings.</a:t>
            </a:r>
            <a:r>
              <a:rPr lang="en-LK" dirty="0">
                <a:effectLst/>
              </a:rPr>
              <a:t> 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10623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2EBAF-46FB-A9DC-0701-4C2EADC47EB7}"/>
              </a:ext>
            </a:extLst>
          </p:cNvPr>
          <p:cNvSpPr txBox="1"/>
          <p:nvPr/>
        </p:nvSpPr>
        <p:spPr>
          <a:xfrm>
            <a:off x="231209" y="87630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Presentation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ASCII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829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dirty="0"/>
              <a:t>Widely used for represntation of text based information including email, web pages.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FFCB-9FA9-D6AA-B560-C85A2DDF44D7}"/>
              </a:ext>
            </a:extLst>
          </p:cNvPr>
          <p:cNvSpPr txBox="1"/>
          <p:nvPr/>
        </p:nvSpPr>
        <p:spPr>
          <a:xfrm>
            <a:off x="637478" y="2202708"/>
            <a:ext cx="135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UNICODE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41906-A180-67FE-BE4D-7EF7778DDF95}"/>
              </a:ext>
            </a:extLst>
          </p:cNvPr>
          <p:cNvSpPr txBox="1"/>
          <p:nvPr/>
        </p:nvSpPr>
        <p:spPr>
          <a:xfrm>
            <a:off x="1130300" y="2578353"/>
            <a:ext cx="953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Essential for the university network to provide multilingual content and communication facilities.</a:t>
            </a:r>
            <a:endParaRPr lang="en-L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30424-BC7E-FB5E-04C0-0BF44F71CEA9}"/>
              </a:ext>
            </a:extLst>
          </p:cNvPr>
          <p:cNvSpPr txBox="1"/>
          <p:nvPr/>
        </p:nvSpPr>
        <p:spPr>
          <a:xfrm>
            <a:off x="637478" y="3137393"/>
            <a:ext cx="283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SSL (Secure Socket Layer)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D5ADB-A2F3-CFD9-29A1-53E46EA97AE0}"/>
              </a:ext>
            </a:extLst>
          </p:cNvPr>
          <p:cNvSpPr txBox="1"/>
          <p:nvPr/>
        </p:nvSpPr>
        <p:spPr>
          <a:xfrm>
            <a:off x="1112928" y="3505974"/>
            <a:ext cx="955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Provides secure and encrypted communication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Ensures the integrity and confidentiality of data and is utilized in programs like online learning environments</a:t>
            </a:r>
            <a:r>
              <a:rPr lang="en-LK" dirty="0">
                <a:effectLst/>
              </a:rPr>
              <a:t> </a:t>
            </a:r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40418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2EBAF-46FB-A9DC-0701-4C2EADC47EB7}"/>
              </a:ext>
            </a:extLst>
          </p:cNvPr>
          <p:cNvSpPr txBox="1"/>
          <p:nvPr/>
        </p:nvSpPr>
        <p:spPr>
          <a:xfrm>
            <a:off x="231209" y="876300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Presentation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344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RDP (Remote Desktop Protocol)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Enables remote access to desktops or apps hosted on servers.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Used by students and staff who need remote access to specialized software</a:t>
            </a:r>
            <a:r>
              <a:rPr lang="en-LK" sz="18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.</a:t>
            </a:r>
            <a:endParaRPr lang="en-L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FFCB-9FA9-D6AA-B560-C85A2DDF44D7}"/>
              </a:ext>
            </a:extLst>
          </p:cNvPr>
          <p:cNvSpPr txBox="1"/>
          <p:nvPr/>
        </p:nvSpPr>
        <p:spPr>
          <a:xfrm>
            <a:off x="637478" y="2484112"/>
            <a:ext cx="16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GIF and JPEG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41906-A180-67FE-BE4D-7EF7778DDF95}"/>
              </a:ext>
            </a:extLst>
          </p:cNvPr>
          <p:cNvSpPr txBox="1"/>
          <p:nvPr/>
        </p:nvSpPr>
        <p:spPr>
          <a:xfrm>
            <a:off x="1130300" y="2853444"/>
            <a:ext cx="9538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These are a few of the most typical picture file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PEG is the best format for displaying high-quality photographs.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GIF is appropriate for tiny, animated graphics.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Makes it possible for the university to transmit and show visual materials like course slides.</a:t>
            </a:r>
            <a:r>
              <a:rPr lang="en-LK" dirty="0">
                <a:effectLst/>
              </a:rPr>
              <a:t> </a:t>
            </a:r>
            <a:endParaRPr lang="en-L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5D504-B650-057C-523F-9DB59935C96C}"/>
              </a:ext>
            </a:extLst>
          </p:cNvPr>
          <p:cNvSpPr txBox="1"/>
          <p:nvPr/>
        </p:nvSpPr>
        <p:spPr>
          <a:xfrm>
            <a:off x="231209" y="4314228"/>
            <a:ext cx="18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Session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00666-BF88-03D4-9B85-EE974E06A705}"/>
              </a:ext>
            </a:extLst>
          </p:cNvPr>
          <p:cNvSpPr txBox="1"/>
          <p:nvPr/>
        </p:nvSpPr>
        <p:spPr>
          <a:xfrm>
            <a:off x="637478" y="4714338"/>
            <a:ext cx="338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SIP (Session Initiation Protocol)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8AE84-61E9-F175-99E3-1BFD82748BA2}"/>
              </a:ext>
            </a:extLst>
          </p:cNvPr>
          <p:cNvSpPr txBox="1"/>
          <p:nvPr/>
        </p:nvSpPr>
        <p:spPr>
          <a:xfrm>
            <a:off x="1274957" y="5084955"/>
            <a:ext cx="953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Used for initiation, modification, and termination of multi-media sessions including voice and video calls, IM, and conferencing.</a:t>
            </a:r>
            <a:r>
              <a:rPr lang="en-LK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05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351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ASP (AppleTalk Session Protocol)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AppleTalk network uses the protocol.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It may be relevant in legacy systems or certain contexts inside the university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lthough being less frequent in contemporary networks</a:t>
            </a:r>
            <a:r>
              <a:rPr lang="en-LK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FFCB-9FA9-D6AA-B560-C85A2DDF44D7}"/>
              </a:ext>
            </a:extLst>
          </p:cNvPr>
          <p:cNvSpPr txBox="1"/>
          <p:nvPr/>
        </p:nvSpPr>
        <p:spPr>
          <a:xfrm>
            <a:off x="637478" y="2569072"/>
            <a:ext cx="401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RTP (Real-time Transmission Protocol)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41906-A180-67FE-BE4D-7EF7778DDF95}"/>
              </a:ext>
            </a:extLst>
          </p:cNvPr>
          <p:cNvSpPr txBox="1"/>
          <p:nvPr/>
        </p:nvSpPr>
        <p:spPr>
          <a:xfrm>
            <a:off x="1130300" y="2938404"/>
            <a:ext cx="9538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 session layer protocol created solely for the real-time transfer of audio and video data across IP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acilitates the distribution of multimedia material across the university network, including online courses, video conferences, and live streaming.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5D504-B650-057C-523F-9DB59935C96C}"/>
              </a:ext>
            </a:extLst>
          </p:cNvPr>
          <p:cNvSpPr txBox="1"/>
          <p:nvPr/>
        </p:nvSpPr>
        <p:spPr>
          <a:xfrm>
            <a:off x="231209" y="872528"/>
            <a:ext cx="1897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Session 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31209" y="4508065"/>
            <a:ext cx="2123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Transport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1C1CD-12CC-C079-E391-9090C76CCCCE}"/>
              </a:ext>
            </a:extLst>
          </p:cNvPr>
          <p:cNvSpPr txBox="1"/>
          <p:nvPr/>
        </p:nvSpPr>
        <p:spPr>
          <a:xfrm>
            <a:off x="642845" y="4908175"/>
            <a:ext cx="38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TCP (Transmission Control Protocol)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6103C-14DC-D3D7-70CB-F5041A1532F3}"/>
              </a:ext>
            </a:extLst>
          </p:cNvPr>
          <p:cNvSpPr txBox="1"/>
          <p:nvPr/>
        </p:nvSpPr>
        <p:spPr>
          <a:xfrm>
            <a:off x="1130300" y="5277507"/>
            <a:ext cx="953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reliable, connection-oriented protocol that offers flow control and error detection.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Guarantees information transfer between applications on the university network.</a:t>
            </a:r>
            <a:r>
              <a:rPr lang="en-LK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442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33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UDP (User Datagram Protocol)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lightweight, connectionless protocol that provides little overhead and quick transmission.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Suitable for university-based applications like video conferencing and online courses.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EFFCB-9FA9-D6AA-B560-C85A2DDF44D7}"/>
              </a:ext>
            </a:extLst>
          </p:cNvPr>
          <p:cNvSpPr txBox="1"/>
          <p:nvPr/>
        </p:nvSpPr>
        <p:spPr>
          <a:xfrm>
            <a:off x="637478" y="2430572"/>
            <a:ext cx="261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MTCP (Multi-path TCP)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41906-A180-67FE-BE4D-7EF7778DDF95}"/>
              </a:ext>
            </a:extLst>
          </p:cNvPr>
          <p:cNvSpPr txBox="1"/>
          <p:nvPr/>
        </p:nvSpPr>
        <p:spPr>
          <a:xfrm>
            <a:off x="1130300" y="2799904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Permits the concurrent use of many network routes for load balancing and fault tolerance.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For a university with several branches, MTCPs can efficiently use the network links available to provide high-speed connectivity.</a:t>
            </a:r>
            <a:r>
              <a:rPr lang="en-LK" dirty="0">
                <a:effectLst/>
              </a:rPr>
              <a:t> 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2123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Transport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98E09-32B1-50E4-98C5-C36C6218F24B}"/>
              </a:ext>
            </a:extLst>
          </p:cNvPr>
          <p:cNvSpPr txBox="1"/>
          <p:nvPr/>
        </p:nvSpPr>
        <p:spPr>
          <a:xfrm>
            <a:off x="637478" y="3856571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SCTP (Stream Control Transmission Protocol)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926A6-871D-BF52-6066-2227D26506D9}"/>
              </a:ext>
            </a:extLst>
          </p:cNvPr>
          <p:cNvSpPr txBox="1"/>
          <p:nvPr/>
        </p:nvSpPr>
        <p:spPr>
          <a:xfrm>
            <a:off x="1130300" y="4225444"/>
            <a:ext cx="9538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trustworthy message-oriented transport protocol which was created to overcome TCP and UDP shortcomings.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Supports many streaming channels. Applications like networked multi-media services on the university network is benefitted from this protocol.</a:t>
            </a:r>
            <a:r>
              <a:rPr lang="en-LK" dirty="0">
                <a:effectLst/>
              </a:rPr>
              <a:t> 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760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IPv4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 most popular network layer protocol which serves as the basis for internet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Supports the functionality of multiple users and devices simultaneously.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Within the university network, IPv4 offers dependable and fast communication.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2027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Network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F0A50-3525-36EB-8850-A37E617B15FD}"/>
              </a:ext>
            </a:extLst>
          </p:cNvPr>
          <p:cNvSpPr txBox="1"/>
          <p:nvPr/>
        </p:nvSpPr>
        <p:spPr>
          <a:xfrm>
            <a:off x="637478" y="27274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IPv6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3DD8-923C-41DB-5DD4-7BDC3ED31475}"/>
              </a:ext>
            </a:extLst>
          </p:cNvPr>
          <p:cNvSpPr txBox="1"/>
          <p:nvPr/>
        </p:nvSpPr>
        <p:spPr>
          <a:xfrm>
            <a:off x="1130300" y="3097544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ffers several enhancements over IPv4.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Includes more advanced security measures and a larger address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Each device on the university network will have access to a distinct address with the use of IPv6.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3D70E-E158-8627-9B08-030C1F12B9C3}"/>
              </a:ext>
            </a:extLst>
          </p:cNvPr>
          <p:cNvSpPr txBox="1"/>
          <p:nvPr/>
        </p:nvSpPr>
        <p:spPr>
          <a:xfrm>
            <a:off x="637478" y="4178532"/>
            <a:ext cx="346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OSPF (Open Shortest Path First)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293D6-8192-3856-8F11-2D4C51E17B1B}"/>
              </a:ext>
            </a:extLst>
          </p:cNvPr>
          <p:cNvSpPr txBox="1"/>
          <p:nvPr/>
        </p:nvSpPr>
        <p:spPr>
          <a:xfrm>
            <a:off x="1130300" y="4548605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 shortest path between nodes is efficiently determined by this link-state routing protocol.</a:t>
            </a:r>
            <a:r>
              <a:rPr lang="en-LK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This offers a hierarchical architecture, making it scalable in maintaining routing information across numerous campuses, making it appropriate for a big university network</a:t>
            </a:r>
            <a:r>
              <a:rPr lang="en-LK" sz="18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033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282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Border Gateway Protocol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n external gateway protocol that allows computers to communicate routing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llows for communication with external networks and safe routing between campuses and ISPs in a country-wide, major university network.</a:t>
            </a:r>
            <a:r>
              <a:rPr lang="en-LK" dirty="0">
                <a:effectLst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2027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Network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F0A50-3525-36EB-8850-A37E617B15FD}"/>
              </a:ext>
            </a:extLst>
          </p:cNvPr>
          <p:cNvSpPr txBox="1"/>
          <p:nvPr/>
        </p:nvSpPr>
        <p:spPr>
          <a:xfrm>
            <a:off x="637478" y="2727471"/>
            <a:ext cx="466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DHCP (Dynamic Host Configuration Protocol)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53DD8-923C-41DB-5DD4-7BDC3ED31475}"/>
              </a:ext>
            </a:extLst>
          </p:cNvPr>
          <p:cNvSpPr txBox="1"/>
          <p:nvPr/>
        </p:nvSpPr>
        <p:spPr>
          <a:xfrm>
            <a:off x="1130300" y="3097544"/>
            <a:ext cx="953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Used to assign IP addresses to network devices automatically.</a:t>
            </a:r>
            <a:r>
              <a:rPr lang="en-LK" dirty="0">
                <a:effectLst/>
              </a:rPr>
              <a:t> </a:t>
            </a:r>
            <a:endParaRPr lang="en-L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3D70E-E158-8627-9B08-030C1F12B9C3}"/>
              </a:ext>
            </a:extLst>
          </p:cNvPr>
          <p:cNvSpPr txBox="1"/>
          <p:nvPr/>
        </p:nvSpPr>
        <p:spPr>
          <a:xfrm>
            <a:off x="637478" y="3627625"/>
            <a:ext cx="43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ICMP (Internet Control Message Protocol)</a:t>
            </a:r>
          </a:p>
        </p:txBody>
      </p:sp>
    </p:spTree>
    <p:extLst>
      <p:ext uri="{BB962C8B-B14F-4D97-AF65-F5344CB8AC3E}">
        <p14:creationId xmlns:p14="http://schemas.microsoft.com/office/powerpoint/2010/main" val="339895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group of students standing in front of a university&#10;&#10;Description automatically generated">
            <a:extLst>
              <a:ext uri="{FF2B5EF4-FFF2-40B4-BE49-F238E27FC236}">
                <a16:creationId xmlns:a16="http://schemas.microsoft.com/office/drawing/2014/main" id="{FF9DA41F-2F36-9F72-E857-0D5F6A494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13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5467BD46-6985-EA8D-F2FC-3080F033F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867"/>
            <a:ext cx="1274957" cy="282133"/>
          </a:xfrm>
          <a:prstGeom prst="rect">
            <a:avLst/>
          </a:prstGeom>
        </p:spPr>
      </p:pic>
      <p:sp>
        <p:nvSpPr>
          <p:cNvPr id="14" name="Pentagon 13">
            <a:extLst>
              <a:ext uri="{FF2B5EF4-FFF2-40B4-BE49-F238E27FC236}">
                <a16:creationId xmlns:a16="http://schemas.microsoft.com/office/drawing/2014/main" id="{1AAF411E-35B2-67D8-225A-B61A0FFEDE1F}"/>
              </a:ext>
            </a:extLst>
          </p:cNvPr>
          <p:cNvSpPr/>
          <p:nvPr/>
        </p:nvSpPr>
        <p:spPr>
          <a:xfrm>
            <a:off x="-4071064" y="147911"/>
            <a:ext cx="40376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LOGICAL TOPOLOGY DIAGRAM</a:t>
            </a:r>
            <a:endParaRPr lang="en-LK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70EE9297-DFAE-A649-443E-774AAF802925}"/>
              </a:ext>
            </a:extLst>
          </p:cNvPr>
          <p:cNvSpPr/>
          <p:nvPr/>
        </p:nvSpPr>
        <p:spPr>
          <a:xfrm>
            <a:off x="-4819209" y="147911"/>
            <a:ext cx="478575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PHYSICAL TOPOLOGY DIAGRAM</a:t>
            </a:r>
            <a:endParaRPr lang="en-LK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ED4571A-2A07-D623-1ADF-16BD71236D34}"/>
              </a:ext>
            </a:extLst>
          </p:cNvPr>
          <p:cNvSpPr/>
          <p:nvPr/>
        </p:nvSpPr>
        <p:spPr>
          <a:xfrm>
            <a:off x="-5555480" y="147911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APPROPRIATE DEVICES FOR THE NETWORK</a:t>
            </a:r>
            <a:endParaRPr lang="en-LK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903D61F9-6498-BAF6-0343-E6504ED13F0C}"/>
              </a:ext>
            </a:extLst>
          </p:cNvPr>
          <p:cNvSpPr/>
          <p:nvPr/>
        </p:nvSpPr>
        <p:spPr>
          <a:xfrm>
            <a:off x="-6319217" y="147911"/>
            <a:ext cx="628204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APPROPRIATE MEDIA TYPES FOR THE NETWORK</a:t>
            </a:r>
            <a:endParaRPr lang="en-LK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72C3F5AF-2E34-AE5B-E7CA-9198B8C1598F}"/>
              </a:ext>
            </a:extLst>
          </p:cNvPr>
          <p:cNvSpPr/>
          <p:nvPr/>
        </p:nvSpPr>
        <p:spPr>
          <a:xfrm>
            <a:off x="-7055488" y="147911"/>
            <a:ext cx="7018318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APPROPRIATE LAN &amp; WAN TECHNOLOGIES FOR THE NETWORK</a:t>
            </a:r>
            <a:endParaRPr lang="en-LK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1B6AB8A0-F05D-5144-BCF8-94F5F5A38EAC}"/>
              </a:ext>
            </a:extLst>
          </p:cNvPr>
          <p:cNvSpPr/>
          <p:nvPr/>
        </p:nvSpPr>
        <p:spPr>
          <a:xfrm>
            <a:off x="-7732381" y="147911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PROTOCOLS USED AT EACH LAYER ACCORDING TO ISO/OSI</a:t>
            </a:r>
            <a:endParaRPr lang="en-LK"/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6C87A49D-59F3-2345-85DA-90F3F36B2FB1}"/>
              </a:ext>
            </a:extLst>
          </p:cNvPr>
          <p:cNvSpPr/>
          <p:nvPr/>
        </p:nvSpPr>
        <p:spPr>
          <a:xfrm>
            <a:off x="-8242056" y="147911"/>
            <a:ext cx="820488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LK" dirty="0"/>
              <a:t>  IP ADDRESSING SCHEMA FOR THE NETWORK</a:t>
            </a:r>
            <a:endParaRPr lang="en-LK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AB28F2EE-A3C1-D075-C48E-F6375103A558}"/>
              </a:ext>
            </a:extLst>
          </p:cNvPr>
          <p:cNvSpPr/>
          <p:nvPr/>
        </p:nvSpPr>
        <p:spPr>
          <a:xfrm>
            <a:off x="3717" y="147828"/>
            <a:ext cx="3301339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INTRODUCTION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1924E7-8747-E275-8C65-485A1A0A8366}"/>
              </a:ext>
            </a:extLst>
          </p:cNvPr>
          <p:cNvSpPr/>
          <p:nvPr/>
        </p:nvSpPr>
        <p:spPr>
          <a:xfrm>
            <a:off x="355187" y="2295461"/>
            <a:ext cx="3447098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131ABF-AB2B-6F07-2A6D-30D513EF4302}"/>
              </a:ext>
            </a:extLst>
          </p:cNvPr>
          <p:cNvSpPr txBox="1"/>
          <p:nvPr/>
        </p:nvSpPr>
        <p:spPr>
          <a:xfrm>
            <a:off x="355187" y="1337236"/>
            <a:ext cx="4475798" cy="4725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>
                <a:effectLst/>
              </a:rPr>
              <a:t>In today's world, universities play a major role in shaping the lives of students.</a:t>
            </a: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effectLst/>
            </a:endParaRP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>
                <a:effectLst/>
              </a:rPr>
              <a:t>XYZ is such a prominent university with actively functioning 7 branches spread across the country.</a:t>
            </a: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effectLst/>
            </a:endParaRP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>
                <a:effectLst/>
              </a:rPr>
              <a:t>As a result of the growth of the university network, it has become essential to offer a safe, reliable, and efficient network that can support the needs of over 50,000 users.</a:t>
            </a: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effectLst/>
            </a:endParaRP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US" dirty="0">
                <a:effectLst/>
              </a:rPr>
              <a:t>This presentation focuses on the proposed network design for XYZ University.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CF73A2-7199-A758-9207-B42385B86F0A}"/>
              </a:ext>
            </a:extLst>
          </p:cNvPr>
          <p:cNvSpPr/>
          <p:nvPr/>
        </p:nvSpPr>
        <p:spPr>
          <a:xfrm>
            <a:off x="355187" y="814958"/>
            <a:ext cx="802101" cy="1851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</p:spTree>
    <p:extLst>
      <p:ext uri="{BB962C8B-B14F-4D97-AF65-F5344CB8AC3E}">
        <p14:creationId xmlns:p14="http://schemas.microsoft.com/office/powerpoint/2010/main" val="206776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12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Ethernet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The most popular and versatile data link layer protocol.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For local area networks (LANs) to handle many users and devices on each campus, it delivers dependable and fast connection.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Because of Ethernet’s scalability and interoperability with a wide range of network topologies, the network may be simply expanded as the institution grows.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2091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Data Link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E7FF3-2585-7C7B-6114-9EFA8288C918}"/>
              </a:ext>
            </a:extLst>
          </p:cNvPr>
          <p:cNvSpPr txBox="1"/>
          <p:nvPr/>
        </p:nvSpPr>
        <p:spPr>
          <a:xfrm>
            <a:off x="637478" y="3251244"/>
            <a:ext cx="316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PPP (Point-to-Point Protocol)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1723F-1C96-5949-BE14-E5C2DAB0F8F6}"/>
              </a:ext>
            </a:extLst>
          </p:cNvPr>
          <p:cNvSpPr txBox="1"/>
          <p:nvPr/>
        </p:nvSpPr>
        <p:spPr>
          <a:xfrm>
            <a:off x="1130300" y="3620576"/>
            <a:ext cx="9538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data link layer protocol that is frequently used for point-to-point connections.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ffers procedures for authentication and encryption, assuring the confidentiality and integrity of data sent across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PPP can link the university network to external networks or provide specialized connections across campuses.</a:t>
            </a:r>
            <a:r>
              <a:rPr lang="en-LK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501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428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ATM (Asynchronous Transmission Mode)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 high-speed switching technology that operates at the physical and data connection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Provides dependable and efficient transfer of data, phone, and video information throughout the university network.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2091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Data Link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E7FF3-2585-7C7B-6114-9EFA8288C918}"/>
              </a:ext>
            </a:extLst>
          </p:cNvPr>
          <p:cNvSpPr txBox="1"/>
          <p:nvPr/>
        </p:nvSpPr>
        <p:spPr>
          <a:xfrm>
            <a:off x="637478" y="2755717"/>
            <a:ext cx="161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Frame Relay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1723F-1C96-5949-BE14-E5C2DAB0F8F6}"/>
              </a:ext>
            </a:extLst>
          </p:cNvPr>
          <p:cNvSpPr txBox="1"/>
          <p:nvPr/>
        </p:nvSpPr>
        <p:spPr>
          <a:xfrm>
            <a:off x="1130300" y="3125049"/>
            <a:ext cx="953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Frame Relay provides virtual circuit-based connections that make it possible to manage traffic, allocate capacity, and transmit data effectively</a:t>
            </a:r>
            <a:r>
              <a:rPr lang="en-LK" sz="1800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80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3" name="Pentagon 2">
            <a:extLst>
              <a:ext uri="{FF2B5EF4-FFF2-40B4-BE49-F238E27FC236}">
                <a16:creationId xmlns:a16="http://schemas.microsoft.com/office/drawing/2014/main" id="{B18B2B21-DA18-9C36-CE33-3FFF7FCF0082}"/>
              </a:ext>
            </a:extLst>
          </p:cNvPr>
          <p:cNvSpPr/>
          <p:nvPr/>
        </p:nvSpPr>
        <p:spPr>
          <a:xfrm>
            <a:off x="10271" y="138673"/>
            <a:ext cx="76952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PROTOCOLS USED AT EACH LAYER ACCORDING TO ISO/OSI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601AE-7F11-D024-A449-ACD6C2088756}"/>
              </a:ext>
            </a:extLst>
          </p:cNvPr>
          <p:cNvSpPr txBox="1"/>
          <p:nvPr/>
        </p:nvSpPr>
        <p:spPr>
          <a:xfrm>
            <a:off x="637478" y="1276410"/>
            <a:ext cx="224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Fiber Optic Cabling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BD1A-0DAF-18CF-98AA-AA2517B48595}"/>
              </a:ext>
            </a:extLst>
          </p:cNvPr>
          <p:cNvSpPr txBox="1"/>
          <p:nvPr/>
        </p:nvSpPr>
        <p:spPr>
          <a:xfrm>
            <a:off x="1130300" y="1645742"/>
            <a:ext cx="9538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Fiber optic connections allow high-speed and secure data transfer across vast distances.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ppropriate for a large university network with various campuses network because they offer dependable and high-bandwidth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nsure effective data transfer for the university's many applications and services because of their low signal attenuation, resistance to electromagnetic interference, and high data capacity.</a:t>
            </a:r>
            <a:r>
              <a:rPr lang="en-LK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015A0-AFC4-7B63-1CAB-D9410A69773A}"/>
              </a:ext>
            </a:extLst>
          </p:cNvPr>
          <p:cNvSpPr txBox="1"/>
          <p:nvPr/>
        </p:nvSpPr>
        <p:spPr>
          <a:xfrm>
            <a:off x="213128" y="878279"/>
            <a:ext cx="195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b="1" dirty="0"/>
              <a:t>Physical Layer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34B264F2-E258-D36D-F3A6-39F8FCFEE499}"/>
              </a:ext>
            </a:extLst>
          </p:cNvPr>
          <p:cNvSpPr/>
          <p:nvPr/>
        </p:nvSpPr>
        <p:spPr>
          <a:xfrm>
            <a:off x="-8238339" y="138673"/>
            <a:ext cx="820488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IP ADDRESSING SCHEMA FOR THE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19326-CFD9-87D5-A983-69C36794B80D}"/>
              </a:ext>
            </a:extLst>
          </p:cNvPr>
          <p:cNvSpPr txBox="1"/>
          <p:nvPr/>
        </p:nvSpPr>
        <p:spPr>
          <a:xfrm>
            <a:off x="637478" y="325124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Wi-Fi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47304-9057-2C56-56EF-6995603B0F3F}"/>
              </a:ext>
            </a:extLst>
          </p:cNvPr>
          <p:cNvSpPr txBox="1"/>
          <p:nvPr/>
        </p:nvSpPr>
        <p:spPr>
          <a:xfrm>
            <a:off x="1130300" y="3620576"/>
            <a:ext cx="9538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 commonly used wireless technology that connects devices to the university network and operates in the 2.4 GHz and 5 GHz frequency ranges.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Users may access the network from multiple points across each campus because of its mobility.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77"/>
              </a:rPr>
              <a:t>Wi-Fi supports high-speed transmission rates and provides dependable coverage by installing access points that are strategically scattered around the campuses.</a:t>
            </a:r>
          </a:p>
        </p:txBody>
      </p:sp>
    </p:spTree>
    <p:extLst>
      <p:ext uri="{BB962C8B-B14F-4D97-AF65-F5344CB8AC3E}">
        <p14:creationId xmlns:p14="http://schemas.microsoft.com/office/powerpoint/2010/main" val="5488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67A2444E-9AA1-D14B-2AE2-13002C61B541}"/>
              </a:ext>
            </a:extLst>
          </p:cNvPr>
          <p:cNvSpPr/>
          <p:nvPr/>
        </p:nvSpPr>
        <p:spPr>
          <a:xfrm>
            <a:off x="16461" y="138673"/>
            <a:ext cx="820488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IP ADDRESSING SCHEMA FOR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70769-69FF-1367-9B3A-E99FFD955D00}"/>
              </a:ext>
            </a:extLst>
          </p:cNvPr>
          <p:cNvSpPr txBox="1"/>
          <p:nvPr/>
        </p:nvSpPr>
        <p:spPr>
          <a:xfrm>
            <a:off x="204396" y="968189"/>
            <a:ext cx="688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The IP Address assigned for the university network is 172.18.0.0/16.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E31F8-3981-9CC3-3126-03EE2D95AECC}"/>
              </a:ext>
            </a:extLst>
          </p:cNvPr>
          <p:cNvSpPr txBox="1"/>
          <p:nvPr/>
        </p:nvSpPr>
        <p:spPr>
          <a:xfrm>
            <a:off x="204396" y="2080493"/>
            <a:ext cx="576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The desired assignable IP address range for each branch,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83CA464-9AAB-1948-DC70-37E725EAE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08433"/>
              </p:ext>
            </p:extLst>
          </p:nvPr>
        </p:nvGraphicFramePr>
        <p:xfrm>
          <a:off x="1993557" y="2657871"/>
          <a:ext cx="8204886" cy="35885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4962">
                  <a:extLst>
                    <a:ext uri="{9D8B030D-6E8A-4147-A177-3AD203B41FA5}">
                      <a16:colId xmlns:a16="http://schemas.microsoft.com/office/drawing/2014/main" val="813623409"/>
                    </a:ext>
                  </a:extLst>
                </a:gridCol>
                <a:gridCol w="2734962">
                  <a:extLst>
                    <a:ext uri="{9D8B030D-6E8A-4147-A177-3AD203B41FA5}">
                      <a16:colId xmlns:a16="http://schemas.microsoft.com/office/drawing/2014/main" val="3111185694"/>
                    </a:ext>
                  </a:extLst>
                </a:gridCol>
                <a:gridCol w="2734962">
                  <a:extLst>
                    <a:ext uri="{9D8B030D-6E8A-4147-A177-3AD203B41FA5}">
                      <a16:colId xmlns:a16="http://schemas.microsoft.com/office/drawing/2014/main" val="753542591"/>
                    </a:ext>
                  </a:extLst>
                </a:gridCol>
              </a:tblGrid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Required number of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Required number of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221798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Colombo (Main)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95965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Kandy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02536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Galle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460278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Matara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26141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Hambantota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799436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Trincomalee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54192"/>
                  </a:ext>
                </a:extLst>
              </a:tr>
              <a:tr h="448569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Jaffna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850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5FD007F-9D03-2221-1278-5E484AD659D0}"/>
              </a:ext>
            </a:extLst>
          </p:cNvPr>
          <p:cNvSpPr txBox="1"/>
          <p:nvPr/>
        </p:nvSpPr>
        <p:spPr>
          <a:xfrm>
            <a:off x="204396" y="1226116"/>
            <a:ext cx="539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K" dirty="0"/>
              <a:t>A Class B private IP address.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LK" dirty="0"/>
              <a:t>The capability of connecting up to 65,536 hosts.</a:t>
            </a:r>
          </a:p>
        </p:txBody>
      </p:sp>
    </p:spTree>
    <p:extLst>
      <p:ext uri="{BB962C8B-B14F-4D97-AF65-F5344CB8AC3E}">
        <p14:creationId xmlns:p14="http://schemas.microsoft.com/office/powerpoint/2010/main" val="179200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76D462DE-57BD-F9AC-9FAF-251E7941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67A2444E-9AA1-D14B-2AE2-13002C61B541}"/>
              </a:ext>
            </a:extLst>
          </p:cNvPr>
          <p:cNvSpPr/>
          <p:nvPr/>
        </p:nvSpPr>
        <p:spPr>
          <a:xfrm>
            <a:off x="16461" y="138673"/>
            <a:ext cx="820488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IP ADDRESSING SCHEMA FOR THE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9A39F-F8A0-7292-80EF-40D51909911E}"/>
              </a:ext>
            </a:extLst>
          </p:cNvPr>
          <p:cNvSpPr txBox="1"/>
          <p:nvPr/>
        </p:nvSpPr>
        <p:spPr>
          <a:xfrm>
            <a:off x="204396" y="968189"/>
            <a:ext cx="610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Designated IP Addressing schema for the university network.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5FCBFCA0-6368-F141-B73A-AD6ECF3B7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191566"/>
              </p:ext>
            </p:extLst>
          </p:nvPr>
        </p:nvGraphicFramePr>
        <p:xfrm>
          <a:off x="787731" y="1619159"/>
          <a:ext cx="10616538" cy="47245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9423">
                  <a:extLst>
                    <a:ext uri="{9D8B030D-6E8A-4147-A177-3AD203B41FA5}">
                      <a16:colId xmlns:a16="http://schemas.microsoft.com/office/drawing/2014/main" val="1586926139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1734103984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235538317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170786965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2192281166"/>
                    </a:ext>
                  </a:extLst>
                </a:gridCol>
                <a:gridCol w="1769423">
                  <a:extLst>
                    <a:ext uri="{9D8B030D-6E8A-4147-A177-3AD203B41FA5}">
                      <a16:colId xmlns:a16="http://schemas.microsoft.com/office/drawing/2014/main" val="197875901"/>
                    </a:ext>
                  </a:extLst>
                </a:gridCol>
              </a:tblGrid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Network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First usable 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Last usable 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Broadcast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Subnet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81184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Colombo (Main)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172.18.0.0/18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172.18.63.254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172.18.63.255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255.255.192.0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005782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Kandy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172.18.64.0/19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172.18.64.1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172.18.95.254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172.18.95.255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59480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Galle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172.18.96.0/19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172.18.96.1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172.18.127.254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172.18.127.255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47910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Matara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172.18.128.0/19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172.18.128.1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172.18.159.254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172.18.159.255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29738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Hambantota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172.18.160.0/19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172.18.160.1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172.18.191.254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172.18.191.255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422026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Trincomalee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172.18.192.0/19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172.18.192.1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172.18.223.254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172.18.223.255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978177"/>
                  </a:ext>
                </a:extLst>
              </a:tr>
              <a:tr h="583490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Jaffna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172.18.224.0/19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172.18.224.1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172.18.255.254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172.18.255.255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dirty="0"/>
                        <a:t>255.255.224.0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4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08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og, sky, person, outdoor&#10;&#10;Description automatically generated">
            <a:extLst>
              <a:ext uri="{FF2B5EF4-FFF2-40B4-BE49-F238E27FC236}">
                <a16:creationId xmlns:a16="http://schemas.microsoft.com/office/drawing/2014/main" id="{A5D94ABE-E43E-CE7A-3DB3-7129AF8E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C60D5-3C79-1360-A87D-A1E5E228D1B0}"/>
              </a:ext>
            </a:extLst>
          </p:cNvPr>
          <p:cNvSpPr txBox="1"/>
          <p:nvPr/>
        </p:nvSpPr>
        <p:spPr>
          <a:xfrm>
            <a:off x="1448162" y="556846"/>
            <a:ext cx="4493935" cy="12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/>
              <a:t>THANK YOU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9543A1-BCCF-5046-D548-F069AC921746}"/>
              </a:ext>
            </a:extLst>
          </p:cNvPr>
          <p:cNvSpPr/>
          <p:nvPr/>
        </p:nvSpPr>
        <p:spPr>
          <a:xfrm>
            <a:off x="223839" y="2638821"/>
            <a:ext cx="763675" cy="763675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2C99E-F2AF-1E79-3B5A-F7455C078384}"/>
              </a:ext>
            </a:extLst>
          </p:cNvPr>
          <p:cNvSpPr txBox="1"/>
          <p:nvPr/>
        </p:nvSpPr>
        <p:spPr>
          <a:xfrm>
            <a:off x="987514" y="2697493"/>
            <a:ext cx="193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Vimeth Athukorala</a:t>
            </a:r>
          </a:p>
          <a:p>
            <a:r>
              <a:rPr lang="en-LK" dirty="0"/>
              <a:t>IT22319456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A6432F-051B-2E64-CF5E-3B78621774CF}"/>
              </a:ext>
            </a:extLst>
          </p:cNvPr>
          <p:cNvSpPr/>
          <p:nvPr/>
        </p:nvSpPr>
        <p:spPr>
          <a:xfrm>
            <a:off x="239459" y="3461168"/>
            <a:ext cx="763675" cy="76367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15DD2-7001-63D5-DBB6-A0C968E4BE4E}"/>
              </a:ext>
            </a:extLst>
          </p:cNvPr>
          <p:cNvSpPr txBox="1"/>
          <p:nvPr/>
        </p:nvSpPr>
        <p:spPr>
          <a:xfrm>
            <a:off x="1003134" y="3519840"/>
            <a:ext cx="244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Thinuka Muthukumaran</a:t>
            </a:r>
          </a:p>
          <a:p>
            <a:r>
              <a:rPr lang="en-LK" dirty="0"/>
              <a:t>IT22310132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DB3226-BB9C-EFA8-98D6-8DBB4DFAFFD6}"/>
              </a:ext>
            </a:extLst>
          </p:cNvPr>
          <p:cNvSpPr/>
          <p:nvPr/>
        </p:nvSpPr>
        <p:spPr>
          <a:xfrm>
            <a:off x="239459" y="4277700"/>
            <a:ext cx="763675" cy="763675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DEF4-B867-54A3-C067-7C31711428DA}"/>
              </a:ext>
            </a:extLst>
          </p:cNvPr>
          <p:cNvSpPr txBox="1"/>
          <p:nvPr/>
        </p:nvSpPr>
        <p:spPr>
          <a:xfrm>
            <a:off x="1003134" y="4336372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Stephi Fonseka</a:t>
            </a:r>
          </a:p>
          <a:p>
            <a:r>
              <a:rPr lang="en-LK" dirty="0"/>
              <a:t>IT22912770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DA5161-B615-EC23-E3D3-9C197C6220B3}"/>
              </a:ext>
            </a:extLst>
          </p:cNvPr>
          <p:cNvSpPr/>
          <p:nvPr/>
        </p:nvSpPr>
        <p:spPr>
          <a:xfrm>
            <a:off x="239459" y="5105862"/>
            <a:ext cx="763675" cy="763675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3477F-F01F-6E47-0B7B-A3446FFDD970}"/>
              </a:ext>
            </a:extLst>
          </p:cNvPr>
          <p:cNvSpPr txBox="1"/>
          <p:nvPr/>
        </p:nvSpPr>
        <p:spPr>
          <a:xfrm>
            <a:off x="1003134" y="5164534"/>
            <a:ext cx="2067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Amadi Kariyawasam</a:t>
            </a:r>
          </a:p>
          <a:p>
            <a:r>
              <a:rPr lang="en-LK" dirty="0"/>
              <a:t>IT22927170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22EA05-14BF-67ED-CBA6-85FB73A577F6}"/>
              </a:ext>
            </a:extLst>
          </p:cNvPr>
          <p:cNvSpPr/>
          <p:nvPr/>
        </p:nvSpPr>
        <p:spPr>
          <a:xfrm>
            <a:off x="239459" y="5928209"/>
            <a:ext cx="763675" cy="763675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FEA60-D381-2720-5109-28E4F0EBE686}"/>
              </a:ext>
            </a:extLst>
          </p:cNvPr>
          <p:cNvSpPr txBox="1"/>
          <p:nvPr/>
        </p:nvSpPr>
        <p:spPr>
          <a:xfrm>
            <a:off x="1003134" y="5986881"/>
            <a:ext cx="1640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dirty="0"/>
              <a:t>Naveen Dilshan</a:t>
            </a:r>
          </a:p>
          <a:p>
            <a:r>
              <a:rPr lang="en-LK" dirty="0"/>
              <a:t>IT22360632</a:t>
            </a:r>
          </a:p>
        </p:txBody>
      </p:sp>
    </p:spTree>
    <p:extLst>
      <p:ext uri="{BB962C8B-B14F-4D97-AF65-F5344CB8AC3E}">
        <p14:creationId xmlns:p14="http://schemas.microsoft.com/office/powerpoint/2010/main" val="6715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4" grpId="0" animBg="1"/>
      <p:bldP spid="7" grpId="0"/>
      <p:bldP spid="8" grpId="0" animBg="1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2F385-E92A-7932-FB04-BC57B096E4FC}"/>
              </a:ext>
            </a:extLst>
          </p:cNvPr>
          <p:cNvSpPr txBox="1"/>
          <p:nvPr/>
        </p:nvSpPr>
        <p:spPr>
          <a:xfrm>
            <a:off x="8885507" y="2005647"/>
            <a:ext cx="3306492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Logical Topology </a:t>
            </a:r>
            <a:r>
              <a:rPr lang="en-US" sz="3700" b="1" dirty="0">
                <a:latin typeface="+mj-lt"/>
                <a:ea typeface="+mj-ea"/>
                <a:cs typeface="+mj-cs"/>
              </a:rPr>
              <a:t>diagram 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XYZ University</a:t>
            </a:r>
          </a:p>
        </p:txBody>
      </p:sp>
      <p:pic>
        <p:nvPicPr>
          <p:cNvPr id="7" name="Picture 6" descr="A picture containing line, diagram, pattern, origami&#10;&#10;Description automatically generated">
            <a:extLst>
              <a:ext uri="{FF2B5EF4-FFF2-40B4-BE49-F238E27FC236}">
                <a16:creationId xmlns:a16="http://schemas.microsoft.com/office/drawing/2014/main" id="{35EE37A4-6232-30CF-3D3D-C2ED718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6" y="1127284"/>
            <a:ext cx="8070801" cy="4665802"/>
          </a:xfrm>
          <a:prstGeom prst="rect">
            <a:avLst/>
          </a:prstGeom>
        </p:spPr>
      </p:pic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0B6EE431-EFCC-4573-4284-4D6EE14AE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75232"/>
            <a:ext cx="1274957" cy="282133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89756E7A-90B3-7343-654B-07311F8B8B84}"/>
              </a:ext>
            </a:extLst>
          </p:cNvPr>
          <p:cNvSpPr/>
          <p:nvPr/>
        </p:nvSpPr>
        <p:spPr>
          <a:xfrm>
            <a:off x="11151" y="129974"/>
            <a:ext cx="40376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LOGICAL TOPOLOGY DIAGRAM</a:t>
            </a:r>
          </a:p>
        </p:txBody>
      </p:sp>
    </p:spTree>
    <p:extLst>
      <p:ext uri="{BB962C8B-B14F-4D97-AF65-F5344CB8AC3E}">
        <p14:creationId xmlns:p14="http://schemas.microsoft.com/office/powerpoint/2010/main" val="96675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line, diagram, pattern, origami&#10;&#10;Description automatically generated">
            <a:extLst>
              <a:ext uri="{FF2B5EF4-FFF2-40B4-BE49-F238E27FC236}">
                <a16:creationId xmlns:a16="http://schemas.microsoft.com/office/drawing/2014/main" id="{3CA0A397-2028-67B3-1989-4DF72E59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91085" y="-11048441"/>
            <a:ext cx="30974169" cy="17906441"/>
          </a:xfrm>
          <a:prstGeom prst="rect">
            <a:avLst/>
          </a:prstGeom>
        </p:spPr>
      </p:pic>
      <p:pic>
        <p:nvPicPr>
          <p:cNvPr id="10" name="Picture 9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3F32D49E-ACC3-B293-11A9-28EFDBC4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96C7970E-45C6-ED4E-6F8B-247C9529DFDB}"/>
              </a:ext>
            </a:extLst>
          </p:cNvPr>
          <p:cNvSpPr/>
          <p:nvPr/>
        </p:nvSpPr>
        <p:spPr>
          <a:xfrm>
            <a:off x="11151" y="129974"/>
            <a:ext cx="40376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LOGICAL TOPOLOGY DIAGRAM</a:t>
            </a:r>
          </a:p>
        </p:txBody>
      </p:sp>
    </p:spTree>
    <p:extLst>
      <p:ext uri="{BB962C8B-B14F-4D97-AF65-F5344CB8AC3E}">
        <p14:creationId xmlns:p14="http://schemas.microsoft.com/office/powerpoint/2010/main" val="335831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1B703D36-3D66-11D3-2E4B-D11FBE6D8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6"/>
          <a:stretch/>
        </p:blipFill>
        <p:spPr>
          <a:xfrm>
            <a:off x="1047208" y="0"/>
            <a:ext cx="10185474" cy="6609131"/>
          </a:xfrm>
          <a:prstGeom prst="rect">
            <a:avLst/>
          </a:prstGeom>
        </p:spPr>
      </p:pic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C7199781-00E3-1EF7-1F95-8146242B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5867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9ECE0A5A-9545-164D-F731-8893A2AD1A01}"/>
              </a:ext>
            </a:extLst>
          </p:cNvPr>
          <p:cNvSpPr/>
          <p:nvPr/>
        </p:nvSpPr>
        <p:spPr>
          <a:xfrm>
            <a:off x="11151" y="129974"/>
            <a:ext cx="4037611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LOGICAL TOPOLOGY DIAGRAM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4E2E5B4E-8FFE-CC14-B05F-DDCB4AAA4B40}"/>
              </a:ext>
            </a:extLst>
          </p:cNvPr>
          <p:cNvSpPr/>
          <p:nvPr/>
        </p:nvSpPr>
        <p:spPr>
          <a:xfrm>
            <a:off x="-4819209" y="129974"/>
            <a:ext cx="478575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PHYSICAL TOPOLOGY DIAGRAM</a:t>
            </a:r>
          </a:p>
        </p:txBody>
      </p:sp>
    </p:spTree>
    <p:extLst>
      <p:ext uri="{BB962C8B-B14F-4D97-AF65-F5344CB8AC3E}">
        <p14:creationId xmlns:p14="http://schemas.microsoft.com/office/powerpoint/2010/main" val="32348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1B703D36-3D66-11D3-2E4B-D11FBE6D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3" y="3519377"/>
            <a:ext cx="3887924" cy="25757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7A489F-CF50-AFCA-688A-5AE2EFD7EF44}"/>
              </a:ext>
            </a:extLst>
          </p:cNvPr>
          <p:cNvCxnSpPr/>
          <p:nvPr/>
        </p:nvCxnSpPr>
        <p:spPr>
          <a:xfrm>
            <a:off x="611659" y="3429000"/>
            <a:ext cx="329609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A443EA-BAEF-DD3A-0B21-B315333BB579}"/>
              </a:ext>
            </a:extLst>
          </p:cNvPr>
          <p:cNvCxnSpPr/>
          <p:nvPr/>
        </p:nvCxnSpPr>
        <p:spPr>
          <a:xfrm>
            <a:off x="4486542" y="1803163"/>
            <a:ext cx="0" cy="33157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A12365-C18E-57B8-ED26-2D90D9DF477F}"/>
              </a:ext>
            </a:extLst>
          </p:cNvPr>
          <p:cNvSpPr txBox="1"/>
          <p:nvPr/>
        </p:nvSpPr>
        <p:spPr>
          <a:xfrm>
            <a:off x="5650165" y="273065"/>
            <a:ext cx="5487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200" dirty="0"/>
              <a:t>Physical Topology of Building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49E55-78F8-8627-ACEF-B137A2F79045}"/>
              </a:ext>
            </a:extLst>
          </p:cNvPr>
          <p:cNvSpPr txBox="1"/>
          <p:nvPr/>
        </p:nvSpPr>
        <p:spPr>
          <a:xfrm>
            <a:off x="845695" y="1247490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600" dirty="0"/>
              <a:t>Physical Topology of Building 02</a:t>
            </a:r>
          </a:p>
        </p:txBody>
      </p:sp>
      <p:pic>
        <p:nvPicPr>
          <p:cNvPr id="9" name="Picture 8" descr="A picture containing screenshot, rectangle, line, parallel&#10;&#10;Description automatically generated">
            <a:extLst>
              <a:ext uri="{FF2B5EF4-FFF2-40B4-BE49-F238E27FC236}">
                <a16:creationId xmlns:a16="http://schemas.microsoft.com/office/drawing/2014/main" id="{541B7743-2F10-1C7C-2211-E2B7CF30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1" y="1601104"/>
            <a:ext cx="3992967" cy="137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18A0D3-A71D-4259-DE9A-A122CD6A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84" y="1317388"/>
            <a:ext cx="7197162" cy="4975159"/>
          </a:xfrm>
          <a:prstGeom prst="rect">
            <a:avLst/>
          </a:prstGeom>
        </p:spPr>
      </p:pic>
      <p:pic>
        <p:nvPicPr>
          <p:cNvPr id="14" name="Picture 13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14707255-3C2D-EABE-DA96-E14AB788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75867"/>
            <a:ext cx="1274957" cy="282133"/>
          </a:xfrm>
          <a:prstGeom prst="rect">
            <a:avLst/>
          </a:prstGeom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AC3C0C6D-74B9-1A0F-B30D-48D07CC64AC8}"/>
              </a:ext>
            </a:extLst>
          </p:cNvPr>
          <p:cNvSpPr/>
          <p:nvPr/>
        </p:nvSpPr>
        <p:spPr>
          <a:xfrm>
            <a:off x="8681" y="129974"/>
            <a:ext cx="478575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PHYSICAL TOPOLOGY DIAGRAM</a:t>
            </a:r>
          </a:p>
        </p:txBody>
      </p:sp>
    </p:spTree>
    <p:extLst>
      <p:ext uri="{BB962C8B-B14F-4D97-AF65-F5344CB8AC3E}">
        <p14:creationId xmlns:p14="http://schemas.microsoft.com/office/powerpoint/2010/main" val="122390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&#10;&#10;Description automatically generated with low confidence">
            <a:extLst>
              <a:ext uri="{FF2B5EF4-FFF2-40B4-BE49-F238E27FC236}">
                <a16:creationId xmlns:a16="http://schemas.microsoft.com/office/drawing/2014/main" id="{1B703D36-3D66-11D3-2E4B-D11FBE6D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3" y="3519377"/>
            <a:ext cx="3887924" cy="25757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7A489F-CF50-AFCA-688A-5AE2EFD7EF44}"/>
              </a:ext>
            </a:extLst>
          </p:cNvPr>
          <p:cNvCxnSpPr/>
          <p:nvPr/>
        </p:nvCxnSpPr>
        <p:spPr>
          <a:xfrm>
            <a:off x="611659" y="3429000"/>
            <a:ext cx="329609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A443EA-BAEF-DD3A-0B21-B315333BB579}"/>
              </a:ext>
            </a:extLst>
          </p:cNvPr>
          <p:cNvCxnSpPr/>
          <p:nvPr/>
        </p:nvCxnSpPr>
        <p:spPr>
          <a:xfrm>
            <a:off x="4486542" y="1803163"/>
            <a:ext cx="0" cy="33157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A12365-C18E-57B8-ED26-2D90D9DF477F}"/>
              </a:ext>
            </a:extLst>
          </p:cNvPr>
          <p:cNvSpPr txBox="1"/>
          <p:nvPr/>
        </p:nvSpPr>
        <p:spPr>
          <a:xfrm>
            <a:off x="5650165" y="273065"/>
            <a:ext cx="5487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200" dirty="0"/>
              <a:t>Physical Topology of Building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49E55-78F8-8627-ACEF-B137A2F79045}"/>
              </a:ext>
            </a:extLst>
          </p:cNvPr>
          <p:cNvSpPr txBox="1"/>
          <p:nvPr/>
        </p:nvSpPr>
        <p:spPr>
          <a:xfrm>
            <a:off x="845695" y="686551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1600" dirty="0"/>
              <a:t>Physical Topology of Building 01</a:t>
            </a:r>
          </a:p>
        </p:txBody>
      </p:sp>
      <p:pic>
        <p:nvPicPr>
          <p:cNvPr id="9" name="Picture 8" descr="A picture containing screenshot, rectangle, line, parallel&#10;&#10;Description automatically generated">
            <a:extLst>
              <a:ext uri="{FF2B5EF4-FFF2-40B4-BE49-F238E27FC236}">
                <a16:creationId xmlns:a16="http://schemas.microsoft.com/office/drawing/2014/main" id="{541B7743-2F10-1C7C-2211-E2B7CF30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460" y="2144751"/>
            <a:ext cx="7457772" cy="2568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18A0D3-A71D-4259-DE9A-A122CD6A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70" y="1036456"/>
            <a:ext cx="2923669" cy="2021035"/>
          </a:xfrm>
          <a:prstGeom prst="rect">
            <a:avLst/>
          </a:prstGeom>
        </p:spPr>
      </p:pic>
      <p:pic>
        <p:nvPicPr>
          <p:cNvPr id="2" name="Picture 1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1A71EA1C-F2FC-EE74-40F2-5A2EA47EF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75232"/>
            <a:ext cx="1274957" cy="282133"/>
          </a:xfrm>
          <a:prstGeom prst="rect">
            <a:avLst/>
          </a:prstGeom>
        </p:spPr>
      </p:pic>
      <p:sp>
        <p:nvSpPr>
          <p:cNvPr id="4" name="Pentagon 3">
            <a:extLst>
              <a:ext uri="{FF2B5EF4-FFF2-40B4-BE49-F238E27FC236}">
                <a16:creationId xmlns:a16="http://schemas.microsoft.com/office/drawing/2014/main" id="{164D9035-F35C-20DB-A39B-61A2AE374CD2}"/>
              </a:ext>
            </a:extLst>
          </p:cNvPr>
          <p:cNvSpPr/>
          <p:nvPr/>
        </p:nvSpPr>
        <p:spPr>
          <a:xfrm>
            <a:off x="8681" y="129974"/>
            <a:ext cx="4785756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PHYSICAL TOPOLOGY DIAGRAM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0F6F210B-5E8B-6104-B34E-396C79EC7582}"/>
              </a:ext>
            </a:extLst>
          </p:cNvPr>
          <p:cNvSpPr/>
          <p:nvPr/>
        </p:nvSpPr>
        <p:spPr>
          <a:xfrm>
            <a:off x="-5546799" y="138673"/>
            <a:ext cx="5522027" cy="547878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LK" dirty="0"/>
              <a:t>  APPROPRIATE DEVICES FOR THE NETWORK</a:t>
            </a:r>
          </a:p>
        </p:txBody>
      </p:sp>
    </p:spTree>
    <p:extLst>
      <p:ext uri="{BB962C8B-B14F-4D97-AF65-F5344CB8AC3E}">
        <p14:creationId xmlns:p14="http://schemas.microsoft.com/office/powerpoint/2010/main" val="402534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3337</TotalTime>
  <Words>3031</Words>
  <Application>Microsoft Macintosh PowerPoint</Application>
  <PresentationFormat>Widescreen</PresentationFormat>
  <Paragraphs>504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MUTHUKUMARANA T D it22310132</dc:creator>
  <cp:lastModifiedBy>MUTHUKUMARANA T D it22310132</cp:lastModifiedBy>
  <cp:revision>29</cp:revision>
  <dcterms:created xsi:type="dcterms:W3CDTF">2023-05-26T06:02:57Z</dcterms:created>
  <dcterms:modified xsi:type="dcterms:W3CDTF">2023-06-04T05:33:53Z</dcterms:modified>
</cp:coreProperties>
</file>